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8"/>
  </p:notesMasterIdLst>
  <p:sldIdLst>
    <p:sldId id="283" r:id="rId2"/>
    <p:sldId id="274" r:id="rId3"/>
    <p:sldId id="408" r:id="rId4"/>
    <p:sldId id="392" r:id="rId5"/>
    <p:sldId id="409" r:id="rId6"/>
    <p:sldId id="397" r:id="rId7"/>
    <p:sldId id="383" r:id="rId8"/>
    <p:sldId id="388" r:id="rId9"/>
    <p:sldId id="340" r:id="rId10"/>
    <p:sldId id="337" r:id="rId11"/>
    <p:sldId id="389" r:id="rId12"/>
    <p:sldId id="405" r:id="rId13"/>
    <p:sldId id="402" r:id="rId14"/>
    <p:sldId id="403" r:id="rId15"/>
    <p:sldId id="414" r:id="rId16"/>
    <p:sldId id="366" r:id="rId17"/>
    <p:sldId id="406" r:id="rId18"/>
    <p:sldId id="407" r:id="rId19"/>
    <p:sldId id="411" r:id="rId20"/>
    <p:sldId id="404" r:id="rId21"/>
    <p:sldId id="384" r:id="rId22"/>
    <p:sldId id="398" r:id="rId23"/>
    <p:sldId id="401" r:id="rId24"/>
    <p:sldId id="380" r:id="rId25"/>
    <p:sldId id="381" r:id="rId26"/>
    <p:sldId id="382" r:id="rId27"/>
    <p:sldId id="260" r:id="rId28"/>
    <p:sldId id="385" r:id="rId29"/>
    <p:sldId id="410" r:id="rId30"/>
    <p:sldId id="396" r:id="rId31"/>
    <p:sldId id="387" r:id="rId32"/>
    <p:sldId id="371" r:id="rId33"/>
    <p:sldId id="386" r:id="rId34"/>
    <p:sldId id="391" r:id="rId35"/>
    <p:sldId id="399" r:id="rId36"/>
    <p:sldId id="315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E6BA3-4F64-4A84-BD8A-49FA5AFB0BA8}" v="128" dt="2021-12-04T20:05:33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3" autoAdjust="0"/>
    <p:restoredTop sz="80959" autoAdjust="0"/>
  </p:normalViewPr>
  <p:slideViewPr>
    <p:cSldViewPr>
      <p:cViewPr varScale="1">
        <p:scale>
          <a:sx n="58" d="100"/>
          <a:sy n="58" d="100"/>
        </p:scale>
        <p:origin x="972" y="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CCCFC4-F34D-CF48-A7D9-1E104D51711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592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&amp; Approve MINS – </a:t>
            </a:r>
            <a:r>
              <a:rPr lang="en-US" b="1" dirty="0"/>
              <a:t>DON </a:t>
            </a:r>
            <a:endParaRPr lang="en-US" b="0" dirty="0"/>
          </a:p>
          <a:p>
            <a:r>
              <a:rPr lang="en-US" b="0" dirty="0"/>
              <a:t>2011 year – </a:t>
            </a:r>
            <a:r>
              <a:rPr lang="en-US" b="1" dirty="0" err="1"/>
              <a:t>kyle</a:t>
            </a:r>
            <a:endParaRPr lang="en-US" b="0" dirty="0"/>
          </a:p>
          <a:p>
            <a:r>
              <a:rPr lang="en-US" sz="2400" dirty="0">
                <a:latin typeface="Arial" charset="0"/>
                <a:cs typeface="Arial" charset="0"/>
              </a:rPr>
              <a:t>Committee Reports</a:t>
            </a:r>
          </a:p>
          <a:p>
            <a:pPr lvl="1">
              <a:buFont typeface="Wingdings" charset="0"/>
              <a:buChar char="ü"/>
            </a:pPr>
            <a:r>
              <a:rPr lang="en-US" sz="2000" dirty="0">
                <a:latin typeface="Arial" charset="0"/>
                <a:cs typeface="Arial" charset="0"/>
              </a:rPr>
              <a:t> Sunshine – Joanne Barba</a:t>
            </a:r>
          </a:p>
          <a:p>
            <a:pPr lvl="1">
              <a:buFont typeface="Wingdings" charset="0"/>
              <a:buChar char="ü"/>
            </a:pPr>
            <a:r>
              <a:rPr lang="en-US" sz="2000" dirty="0">
                <a:latin typeface="Arial" charset="0"/>
                <a:cs typeface="Arial" charset="0"/>
              </a:rPr>
              <a:t> Green Space – Jim Downey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 2011 Budget Review – Tony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 20112 Budget Presentation – Tony &amp; Don</a:t>
            </a:r>
          </a:p>
          <a:p>
            <a:endParaRPr lang="en-US" sz="2400" dirty="0">
              <a:latin typeface="Arial" charset="0"/>
              <a:cs typeface="Arial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36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BA0254-056B-9F4E-8C89-979385F72FE4}" type="slidenum">
              <a:rPr lang="en-US"/>
              <a:pPr eaLnBrk="1" hangingPunct="1"/>
              <a:t>27</a:t>
            </a:fld>
            <a:endParaRPr lang="en-US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35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kept costs down by volunteers and board members “actually doing the labor and work” </a:t>
            </a:r>
          </a:p>
          <a:p>
            <a:endParaRPr lang="en-US" dirty="0"/>
          </a:p>
          <a:p>
            <a:r>
              <a:rPr lang="en-US" dirty="0"/>
              <a:t>Year 2 add 2 hoops $5k and sports court material $6k  ($11k) </a:t>
            </a:r>
          </a:p>
          <a:p>
            <a:r>
              <a:rPr lang="en-US" dirty="0"/>
              <a:t>Need to fund a young Kid </a:t>
            </a:r>
          </a:p>
          <a:p>
            <a:pPr marL="171450" indent="-171450">
              <a:buFontTx/>
              <a:buChar char="-"/>
            </a:pPr>
            <a:r>
              <a:rPr lang="en-US" dirty="0"/>
              <a:t>Need a donated playground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fencing &amp; Stone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4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kept costs down by volunteers and board members “actually doing the labor and work” </a:t>
            </a:r>
          </a:p>
          <a:p>
            <a:endParaRPr lang="en-US" dirty="0"/>
          </a:p>
          <a:p>
            <a:r>
              <a:rPr lang="en-US" dirty="0"/>
              <a:t>Year 2 add 2 hoops $5k and sports court material $6k  ($11k) </a:t>
            </a:r>
          </a:p>
          <a:p>
            <a:r>
              <a:rPr lang="en-US" dirty="0"/>
              <a:t>Need to fund a young Kid </a:t>
            </a:r>
          </a:p>
          <a:p>
            <a:pPr marL="171450" indent="-171450">
              <a:buFontTx/>
              <a:buChar char="-"/>
            </a:pPr>
            <a:r>
              <a:rPr lang="en-US" dirty="0"/>
              <a:t>Need a donated playground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fencing &amp; Stone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51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 officer’s stipends.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89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869407-3B14-E742-9E27-7A135DDCE038}" type="slidenum">
              <a:rPr lang="en-US"/>
              <a:pPr eaLnBrk="1" hangingPunct="1"/>
              <a:t>32</a:t>
            </a:fld>
            <a:endParaRPr lang="en-US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Chatter</a:t>
            </a:r>
            <a:r>
              <a:rPr lang="en-US" baseline="0" dirty="0"/>
              <a:t> about low rise apartment complex – Planned Unit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2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 the environmental paperwork yesterday and will be sending it out to the DOT, DEC, County etc. today.  So I anticipate them asking to be on an agenda perhaps in early December.</a:t>
            </a:r>
            <a:endParaRPr lang="en-US" altLang="en-US" sz="9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US" altLang="en-US" dirty="0">
                <a:latin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with closings this</a:t>
            </a:r>
            <a:r>
              <a:rPr lang="en-US" baseline="0" dirty="0"/>
              <a:t> year due to NON-Architectural Compliance. </a:t>
            </a:r>
          </a:p>
          <a:p>
            <a:endParaRPr lang="en-US" baseline="0" dirty="0"/>
          </a:p>
          <a:p>
            <a:r>
              <a:rPr lang="en-US" baseline="0" dirty="0"/>
              <a:t>We are working on Retrospect Architectural items to be brought up to speed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2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8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We had 5 new neighbors move into Briercliff.</a:t>
            </a:r>
          </a:p>
          <a:p>
            <a:pPr>
              <a:spcAft>
                <a:spcPts val="1200"/>
              </a:spcAft>
            </a:pPr>
            <a:r>
              <a:rPr lang="en-US" dirty="0"/>
              <a:t>Donna Lucas visits new homeowners to deliver gift bags &amp; obtain contact information.  </a:t>
            </a:r>
          </a:p>
          <a:p>
            <a:pPr>
              <a:spcAft>
                <a:spcPts val="1200"/>
              </a:spcAft>
            </a:pPr>
            <a:r>
              <a:rPr lang="en-US" dirty="0"/>
              <a:t>Anyone interested in joining the committee would be greatly appreciated!</a:t>
            </a:r>
          </a:p>
          <a:p>
            <a:pPr>
              <a:spcAft>
                <a:spcPts val="1200"/>
              </a:spcAft>
            </a:pPr>
            <a:r>
              <a:rPr lang="en-US" dirty="0"/>
              <a:t>Thank you Donna!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0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1200"/>
              </a:spcAft>
            </a:pPr>
            <a:r>
              <a:rPr lang="en-US" dirty="0"/>
              <a:t>Don &amp; Marty cleared the brush along the edges of both ponds on Christopher.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New grass path around small pond was mowed by Pace.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Cattail growth needs to be monitored &amp; treated.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Pace anticipates a significant increase in their lawn mowing contract due to higher payroll costs driven by increase in minimum wage &amp; higher gasoline prices.  We are obtaining competitive quotes.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8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There were 3 Architectural approvals during 2021 –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1 sheds, 1 inground pool &amp; 1 driveway widening.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1 shed was built without approval Yet, meets standards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There are a number of homeowners with structures on HOA property.  We are addressing each of the situations based on its distinct circumstances. </a:t>
            </a:r>
          </a:p>
          <a:p>
            <a:pPr>
              <a:spcAft>
                <a:spcPts val="1200"/>
              </a:spcAft>
            </a:pPr>
            <a:r>
              <a:rPr lang="en-US" dirty="0"/>
              <a:t>For each: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HOA is being added as an additional insured on the homeowner’s insurance policy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structures must be removed when the homeowner sells his home.</a:t>
            </a:r>
          </a:p>
          <a:p>
            <a:endParaRPr lang="en-US" sz="1400" dirty="0"/>
          </a:p>
          <a:p>
            <a:r>
              <a:rPr lang="en-US" sz="1400" dirty="0"/>
              <a:t>3 were done under a </a:t>
            </a:r>
            <a:r>
              <a:rPr lang="en-US" sz="1400" dirty="0" err="1"/>
              <a:t>Psst</a:t>
            </a:r>
            <a:r>
              <a:rPr lang="en-US" sz="1400" dirty="0"/>
              <a:t> board president who was not following proper </a:t>
            </a:r>
            <a:r>
              <a:rPr lang="en-US" sz="1400" dirty="0" err="1"/>
              <a:t>protocals</a:t>
            </a:r>
            <a:r>
              <a:rPr lang="en-US" sz="1400" dirty="0"/>
              <a:t> after applying for architectural approvals </a:t>
            </a:r>
          </a:p>
          <a:p>
            <a:r>
              <a:rPr lang="en-US" sz="1400" dirty="0"/>
              <a:t>Others were done where homeowners did not file for an architectural approval</a:t>
            </a:r>
          </a:p>
          <a:p>
            <a:endParaRPr lang="en-US" sz="1400" dirty="0"/>
          </a:p>
          <a:p>
            <a:r>
              <a:rPr lang="en-US" sz="1400" dirty="0"/>
              <a:t>9 violations issued </a:t>
            </a:r>
          </a:p>
          <a:p>
            <a:r>
              <a:rPr lang="en-US" sz="1400" dirty="0"/>
              <a:t>5 are now in conformity or have followed the mitigation process </a:t>
            </a:r>
          </a:p>
          <a:p>
            <a:r>
              <a:rPr lang="en-US" sz="1400" dirty="0"/>
              <a:t>3 remain in place </a:t>
            </a:r>
          </a:p>
          <a:p>
            <a:r>
              <a:rPr lang="en-US" sz="1400" dirty="0"/>
              <a:t>   2 are sheds</a:t>
            </a:r>
          </a:p>
          <a:p>
            <a:r>
              <a:rPr lang="en-US" sz="1400" dirty="0"/>
              <a:t>   1 treehouse / fort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Lindsay </a:t>
            </a:r>
            <a:r>
              <a:rPr lang="en-US" dirty="0" err="1"/>
              <a:t>Wahler</a:t>
            </a:r>
            <a:r>
              <a:rPr lang="en-US" dirty="0"/>
              <a:t> organized &amp; ran a number of events for the neighborhood including an Easter egg hunt, a chalk party, a Briercliff social, a 4</a:t>
            </a:r>
            <a:r>
              <a:rPr lang="en-US" baseline="30000" dirty="0"/>
              <a:t>th</a:t>
            </a:r>
            <a:r>
              <a:rPr lang="en-US" dirty="0"/>
              <a:t> of July parade and a pumpkin cookie decorating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51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tons of stone, 3 ft drop in elevation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6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84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If you are adding on to your home please download and submit the Architectural Approval form at least 2-weeks prior to construction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If you are selling your home, please have your closing attorney request your closing documents at least 4-weeks prior to your closing. This will give you time to remediate anything that is not in compliance – so you don’t hold up your closing!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CCFC4-F34D-CF48-A7D9-1E104D5171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D8E616E-4352-5B4F-8448-4161387695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cLogo.png">
            <a:extLst>
              <a:ext uri="{FF2B5EF4-FFF2-40B4-BE49-F238E27FC236}">
                <a16:creationId xmlns:a16="http://schemas.microsoft.com/office/drawing/2014/main" id="{846D9B1F-B76C-784C-809A-15E6FA572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752600"/>
            <a:ext cx="7095067" cy="12573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Garamond" panose="02020404030301010803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7D0065BE-0657-4A47-90AD-C21C55E16B19}" type="datetime4">
              <a:rPr lang="en-US" smtClean="0"/>
              <a:pPr/>
              <a:t>December 8, 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cLogo.png">
            <a:extLst>
              <a:ext uri="{FF2B5EF4-FFF2-40B4-BE49-F238E27FC236}">
                <a16:creationId xmlns:a16="http://schemas.microsoft.com/office/drawing/2014/main" id="{5B56E645-3C4F-DF4D-B7E2-88D5244D2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815"/>
            <a:ext cx="3437467" cy="60914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F860C-999A-8047-B9CE-7A89106DB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4838" y="822325"/>
            <a:ext cx="8945562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228600"/>
            <a:ext cx="7641336" cy="990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139673-E125-764F-BB59-34E377566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 marL="320040" indent="-32004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1pPr>
            <a:lvl2pPr marL="640080" indent="-27432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2pPr>
            <a:lvl3pPr marL="9144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3pPr>
            <a:lvl4pPr marL="13716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4pPr>
            <a:lvl5pPr marL="1828800" indent="-228600">
              <a:buClr>
                <a:schemeClr val="tx1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 descr="bcLogo.png">
            <a:extLst>
              <a:ext uri="{FF2B5EF4-FFF2-40B4-BE49-F238E27FC236}">
                <a16:creationId xmlns:a16="http://schemas.microsoft.com/office/drawing/2014/main" id="{EC2771FA-D3E2-6F44-93E1-63DE04267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533" y="381586"/>
            <a:ext cx="3437467" cy="609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D158E4-2EA1-D34E-B47D-D820EF8D55C6}"/>
              </a:ext>
            </a:extLst>
          </p:cNvPr>
          <p:cNvSpPr/>
          <p:nvPr userDrawn="1"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A1928-6666-C443-BB41-BF449CF1B6EE}"/>
              </a:ext>
            </a:extLst>
          </p:cNvPr>
          <p:cNvSpPr/>
          <p:nvPr userDrawn="1"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D86DF2-D3A0-4C46-98D9-61977BCE6E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5200" y="6053138"/>
            <a:ext cx="8686800" cy="652331"/>
          </a:xfrm>
        </p:spPr>
        <p:txBody>
          <a:bodyPr/>
          <a:lstStyle>
            <a:lvl1pPr marL="0" indent="0">
              <a:buNone/>
              <a:defRPr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3315" y="1240971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14514" y="21771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4514" y="97971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3314" y="97971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314" y="97971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December 8, 2021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4514" y="250371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4B61B1-DA0D-D14C-AFAF-16A8FDA81A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E481361-A1F4-814C-9AEE-5C0D6B5609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B4718A-189C-9840-89F1-B4608B8FC1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BB0F4F-0C8F-7E46-B4A6-1037926777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139673-E125-764F-BB59-34E377566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222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3628712-E5D1-184C-A673-01B71E595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21" r:id="rId9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Adobe Garamond Pro"/>
          <a:ea typeface="+mj-ea"/>
          <a:cs typeface="Adobe Garamond Pro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Adobe Garamond Pro"/>
          <a:ea typeface="+mn-ea"/>
          <a:cs typeface="Adobe Garamond Pro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Adobe Garamond Pro"/>
          <a:ea typeface="+mn-ea"/>
          <a:cs typeface="Adobe Garamond Pro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Adobe Garamond Pro"/>
          <a:ea typeface="+mn-ea"/>
          <a:cs typeface="Adobe Garamond Pro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Adobe Garamond Pro"/>
          <a:ea typeface="+mn-ea"/>
          <a:cs typeface="Adobe Garamond Pro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Adobe Garamond Pro"/>
          <a:ea typeface="+mn-ea"/>
          <a:cs typeface="Adobe Garamond Pro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E1EC7C-2595-6048-BF6F-4EAD2DDA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b="1" dirty="0">
                <a:solidFill>
                  <a:schemeClr val="tx1"/>
                </a:solidFill>
                <a:latin typeface="Adobe Garamond Pro Bold"/>
                <a:cs typeface="Adobe Garamond Pro Bold"/>
              </a:rPr>
              <a:t>ANNUAL MEETING  		</a:t>
            </a:r>
            <a:r>
              <a:rPr lang="en-US" b="1" dirty="0">
                <a:solidFill>
                  <a:schemeClr val="tx1"/>
                </a:solidFill>
              </a:rPr>
              <a:t>December 08</a:t>
            </a:r>
            <a:r>
              <a:rPr lang="en-US" b="1" dirty="0">
                <a:solidFill>
                  <a:schemeClr val="tx1"/>
                </a:solidFill>
                <a:latin typeface="Adobe Garamond Pro Bold"/>
                <a:cs typeface="Adobe Garamond Pro Bold"/>
              </a:rPr>
              <a:t>, 2021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127728-B774-6646-86DB-01D4F98F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POND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0324A-F104-A942-B0E8-56E5019F299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3151" y="1915647"/>
            <a:ext cx="3630788" cy="36387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Decades Of New Life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Usable Grass Areas For Recreation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Walking Trails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</a:rPr>
              <a:t>Beach-style Entrance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812463-18E5-434B-8402-05FDBB3C09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E44F5-F5DC-314D-BECB-5A47061E23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1412">
            <a:off x="4066857" y="1513528"/>
            <a:ext cx="3596420" cy="4390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F9BDB-C393-9C4B-9C43-E27E41490B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992">
            <a:off x="8136976" y="1481501"/>
            <a:ext cx="3644184" cy="4441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4217D4F-3216-444B-9E0B-3A8A0EC47A2A}"/>
              </a:ext>
            </a:extLst>
          </p:cNvPr>
          <p:cNvSpPr txBox="1">
            <a:spLocks/>
          </p:cNvSpPr>
          <p:nvPr/>
        </p:nvSpPr>
        <p:spPr>
          <a:xfrm>
            <a:off x="3378200" y="6172200"/>
            <a:ext cx="8940800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  <a:defRPr kumimoji="0" sz="29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 kumimoji="0" sz="26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kumimoji="0" sz="23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65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800" spc="100" dirty="0"/>
              <a:t>GREENSPACE - The Ponds</a:t>
            </a:r>
          </a:p>
        </p:txBody>
      </p:sp>
    </p:spTree>
    <p:extLst>
      <p:ext uri="{BB962C8B-B14F-4D97-AF65-F5344CB8AC3E}">
        <p14:creationId xmlns:p14="http://schemas.microsoft.com/office/powerpoint/2010/main" val="2376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CF146-5BB8-4D41-BB88-E1644DE60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11687" y="-1069330"/>
            <a:ext cx="3938624" cy="9205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C7320-6506-2E4C-B1B1-F29BDD15654F}"/>
              </a:ext>
            </a:extLst>
          </p:cNvPr>
          <p:cNvSpPr txBox="1"/>
          <p:nvPr/>
        </p:nvSpPr>
        <p:spPr>
          <a:xfrm>
            <a:off x="10119418" y="5292477"/>
            <a:ext cx="2009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SCRUB CUT </a:t>
            </a:r>
            <a:br>
              <a:rPr lang="en-US" sz="2400" b="1" dirty="0">
                <a:latin typeface="Garamond" panose="02020404030301010803" pitchFamily="18" charset="0"/>
              </a:rPr>
            </a:br>
            <a:r>
              <a:rPr lang="en-US" sz="2400" b="1" dirty="0">
                <a:latin typeface="Garamond" panose="02020404030301010803" pitchFamily="18" charset="0"/>
              </a:rPr>
              <a:t>IN 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756F7-F00B-2E44-9AA9-742F1F8E082D}"/>
              </a:ext>
            </a:extLst>
          </p:cNvPr>
          <p:cNvSpPr txBox="1"/>
          <p:nvPr/>
        </p:nvSpPr>
        <p:spPr>
          <a:xfrm>
            <a:off x="7128060" y="5583669"/>
            <a:ext cx="2660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NOW ALL GRASS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C3782A-AF03-9543-AC03-39D07257674D}"/>
              </a:ext>
            </a:extLst>
          </p:cNvPr>
          <p:cNvCxnSpPr>
            <a:cxnSpLocks/>
          </p:cNvCxnSpPr>
          <p:nvPr/>
        </p:nvCxnSpPr>
        <p:spPr>
          <a:xfrm flipH="1" flipV="1">
            <a:off x="6792383" y="4770453"/>
            <a:ext cx="455962" cy="104404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CBC711-0016-F944-8A53-84E6D4984BE4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10744200" y="4343400"/>
            <a:ext cx="379949" cy="94907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6">
            <a:extLst>
              <a:ext uri="{FF2B5EF4-FFF2-40B4-BE49-F238E27FC236}">
                <a16:creationId xmlns:a16="http://schemas.microsoft.com/office/drawing/2014/main" id="{4AB0050C-EA5B-8946-8322-987F91AD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POND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D99CCBC-8FA6-E24A-AA92-9D02727F9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spc="100" dirty="0"/>
              <a:t>GREENSPACE - The Ponds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E3986-6423-8449-ACB1-DB85A1B01772}"/>
              </a:ext>
            </a:extLst>
          </p:cNvPr>
          <p:cNvSpPr txBox="1"/>
          <p:nvPr/>
        </p:nvSpPr>
        <p:spPr>
          <a:xfrm>
            <a:off x="108839" y="3124200"/>
            <a:ext cx="196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WALKABLE </a:t>
            </a:r>
          </a:p>
          <a:p>
            <a:r>
              <a:rPr lang="en-US" sz="2400" b="1" dirty="0">
                <a:latin typeface="Garamond" panose="02020404030301010803" pitchFamily="18" charset="0"/>
              </a:rPr>
              <a:t>TRAILS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0675A7-F18E-CF40-AA98-5460061B2995}"/>
              </a:ext>
            </a:extLst>
          </p:cNvPr>
          <p:cNvCxnSpPr>
            <a:cxnSpLocks/>
          </p:cNvCxnSpPr>
          <p:nvPr/>
        </p:nvCxnSpPr>
        <p:spPr>
          <a:xfrm>
            <a:off x="1600200" y="3766024"/>
            <a:ext cx="2171700" cy="25969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E31F9A-23ED-4F4A-8357-0440000D8423}"/>
              </a:ext>
            </a:extLst>
          </p:cNvPr>
          <p:cNvCxnSpPr>
            <a:cxnSpLocks/>
          </p:cNvCxnSpPr>
          <p:nvPr/>
        </p:nvCxnSpPr>
        <p:spPr>
          <a:xfrm flipV="1">
            <a:off x="1600200" y="2057400"/>
            <a:ext cx="3394260" cy="17086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A39F98-7E8C-7A4A-BD75-DD351C5874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340" y="2117866"/>
            <a:ext cx="8656983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C7320-6506-2E4C-B1B1-F29BDD15654F}"/>
              </a:ext>
            </a:extLst>
          </p:cNvPr>
          <p:cNvSpPr txBox="1"/>
          <p:nvPr/>
        </p:nvSpPr>
        <p:spPr>
          <a:xfrm>
            <a:off x="152400" y="4379267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SCRUB CUT </a:t>
            </a:r>
            <a:br>
              <a:rPr lang="en-US" sz="2400" b="1" dirty="0">
                <a:latin typeface="Garamond" panose="02020404030301010803" pitchFamily="18" charset="0"/>
              </a:rPr>
            </a:br>
            <a:r>
              <a:rPr lang="en-US" sz="2400" b="1" dirty="0">
                <a:latin typeface="Garamond" panose="02020404030301010803" pitchFamily="18" charset="0"/>
              </a:rPr>
              <a:t>IN SPRING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AB0050C-EA5B-8946-8322-987F91AD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BIG POND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D99CCBC-8FA6-E24A-AA92-9D02727F9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spc="100" dirty="0"/>
              <a:t>GREENSPACE - The Ponds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0675A7-F18E-CF40-AA98-5460061B2995}"/>
              </a:ext>
            </a:extLst>
          </p:cNvPr>
          <p:cNvCxnSpPr>
            <a:cxnSpLocks/>
          </p:cNvCxnSpPr>
          <p:nvPr/>
        </p:nvCxnSpPr>
        <p:spPr>
          <a:xfrm flipV="1">
            <a:off x="2011709" y="3352800"/>
            <a:ext cx="1135264" cy="155118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E31F9A-23ED-4F4A-8357-0440000D8423}"/>
              </a:ext>
            </a:extLst>
          </p:cNvPr>
          <p:cNvCxnSpPr>
            <a:cxnSpLocks/>
          </p:cNvCxnSpPr>
          <p:nvPr/>
        </p:nvCxnSpPr>
        <p:spPr>
          <a:xfrm flipV="1">
            <a:off x="2011709" y="4467605"/>
            <a:ext cx="1920617" cy="43638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027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7B0E-4876-45DB-81F5-8FF978BE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APPROVALS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C792-3D31-4C78-95AE-6F4AA5ADE5A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9400" y="1629228"/>
            <a:ext cx="5207000" cy="442391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3 Architectural Requests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/>
              <a:t>Approved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 shed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 inground pool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 driveway widening</a:t>
            </a:r>
          </a:p>
          <a:p>
            <a:pPr marL="57150" lvl="1" indent="0">
              <a:spcAft>
                <a:spcPts val="600"/>
              </a:spcAft>
              <a:buNone/>
            </a:pPr>
            <a:br>
              <a:rPr lang="en-US" sz="1050" dirty="0"/>
            </a:br>
            <a:r>
              <a:rPr lang="en-US" b="1" dirty="0"/>
              <a:t>NOT Approved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 shed was built without approval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7CCCD-FB12-B54A-91EB-2FC5491E8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4A45A3-6ADE-0449-9381-C1B738825DF6}"/>
              </a:ext>
            </a:extLst>
          </p:cNvPr>
          <p:cNvSpPr txBox="1">
            <a:spLocks/>
          </p:cNvSpPr>
          <p:nvPr/>
        </p:nvSpPr>
        <p:spPr>
          <a:xfrm>
            <a:off x="5715000" y="1621971"/>
            <a:ext cx="6477000" cy="44958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  <a:defRPr kumimoji="0" sz="29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 kumimoji="0" sz="26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kumimoji="0" sz="23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65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1200"/>
              </a:spcAft>
              <a:buFont typeface="Courier New" panose="02070309020205020404" pitchFamily="49" charset="0"/>
              <a:buNone/>
            </a:pPr>
            <a:r>
              <a:rPr lang="en-US" b="1" dirty="0"/>
              <a:t>Homeowners with structures on HOA property.  </a:t>
            </a:r>
          </a:p>
          <a:p>
            <a:pPr fontAlgn="auto">
              <a:spcAft>
                <a:spcPts val="1200"/>
              </a:spcAft>
            </a:pPr>
            <a:r>
              <a:rPr lang="en-US" dirty="0"/>
              <a:t>We are addressing each of the situations based on their distinct circumstances </a:t>
            </a:r>
          </a:p>
          <a:p>
            <a:pPr lvl="1" fontAlgn="auto">
              <a:spcAft>
                <a:spcPts val="1200"/>
              </a:spcAft>
            </a:pPr>
            <a:r>
              <a:rPr lang="en-US" dirty="0"/>
              <a:t>The HOA is being added as an additional insured on the homeowner’s insurance policy</a:t>
            </a:r>
          </a:p>
          <a:p>
            <a:pPr lvl="1" fontAlgn="auto">
              <a:spcAft>
                <a:spcPts val="1200"/>
              </a:spcAft>
            </a:pPr>
            <a:r>
              <a:rPr lang="en-US" dirty="0"/>
              <a:t>The structures must be removed PRIOR to the homeowner selling</a:t>
            </a:r>
          </a:p>
        </p:txBody>
      </p:sp>
    </p:spTree>
    <p:extLst>
      <p:ext uri="{BB962C8B-B14F-4D97-AF65-F5344CB8AC3E}">
        <p14:creationId xmlns:p14="http://schemas.microsoft.com/office/powerpoint/2010/main" val="180046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9E06-FBF7-4DC1-91CF-297A66AA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EVENTS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DFFE-6DFD-45F0-92EB-110FC20E635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Lindsay Wahler organized &amp; ran a number of events for the neighborhood including </a:t>
            </a:r>
          </a:p>
          <a:p>
            <a:pPr lvl="1"/>
            <a:r>
              <a:rPr lang="en-US" sz="3000" dirty="0"/>
              <a:t>Easter egg hunt</a:t>
            </a:r>
          </a:p>
          <a:p>
            <a:pPr lvl="1"/>
            <a:r>
              <a:rPr lang="en-US" sz="3000" dirty="0"/>
              <a:t>A chalk party</a:t>
            </a:r>
          </a:p>
          <a:p>
            <a:pPr lvl="1"/>
            <a:r>
              <a:rPr lang="en-US" sz="3000" dirty="0"/>
              <a:t>The Briercliff social</a:t>
            </a:r>
          </a:p>
          <a:p>
            <a:pPr lvl="1"/>
            <a:r>
              <a:rPr lang="en-US" sz="3000" dirty="0"/>
              <a:t>4</a:t>
            </a:r>
            <a:r>
              <a:rPr lang="en-US" sz="3000" baseline="30000" dirty="0"/>
              <a:t>th</a:t>
            </a:r>
            <a:r>
              <a:rPr lang="en-US" sz="3000" dirty="0"/>
              <a:t> of July parade </a:t>
            </a:r>
          </a:p>
          <a:p>
            <a:pPr lvl="1"/>
            <a:r>
              <a:rPr lang="en-US" sz="3000" dirty="0"/>
              <a:t>A pumpkin cookie decorating event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More volunteers are needed </a:t>
            </a:r>
          </a:p>
          <a:p>
            <a:endParaRPr lang="en-US" sz="1500" dirty="0"/>
          </a:p>
          <a:p>
            <a:pPr marL="0" indent="0" algn="ctr">
              <a:buNone/>
            </a:pPr>
            <a:r>
              <a:rPr lang="en-US" b="1" dirty="0"/>
              <a:t>Thank you Lindsay!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CD969-DDE6-1941-92D9-135E64E64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DAD30-DC49-FC4F-AE8C-2FC302DED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133600"/>
            <a:ext cx="4487008" cy="2931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391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3178CFB-8613-C34D-91D3-4655C41D1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8629" y="6052457"/>
            <a:ext cx="8940800" cy="685800"/>
          </a:xfrm>
        </p:spPr>
        <p:txBody>
          <a:bodyPr/>
          <a:lstStyle/>
          <a:p>
            <a:r>
              <a:rPr lang="en-US" spc="100" dirty="0"/>
              <a:t>COMMITTEE REPORTS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C2DBA4-EAC3-CA49-8D2B-A9F02DA86B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50" y="810744"/>
            <a:ext cx="3886200" cy="2241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78EE0-07A9-6B45-A03C-28723906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52400"/>
            <a:ext cx="4617830" cy="2142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C9961-C82E-1046-8680-FDED3E0A0A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0511">
            <a:off x="3354014" y="1636991"/>
            <a:ext cx="4182435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9140B-A218-6C49-BA3C-725D7F9B26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29" y="3071623"/>
            <a:ext cx="2361635" cy="2661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55B370-4C35-FA41-B494-27693846ED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6653">
            <a:off x="8326199" y="2532638"/>
            <a:ext cx="2743086" cy="3354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865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Playground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521" y="3615691"/>
            <a:ext cx="3745907" cy="226010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E207ED-F26A-1D47-A9DA-1321B8AB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EE9C5-16C1-9D48-B9D1-1C96525627FD}"/>
              </a:ext>
            </a:extLst>
          </p:cNvPr>
          <p:cNvSpPr txBox="1"/>
          <p:nvPr/>
        </p:nvSpPr>
        <p:spPr>
          <a:xfrm>
            <a:off x="4953000" y="2057400"/>
            <a:ext cx="6629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2000" dirty="0"/>
              <a:t>Proposed Plan Installation of a smaller play-set for 10-years or younger.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000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Donation of “Like New” Needed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Volunteers to install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Playground Set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Install Fence</a:t>
            </a:r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8147D8-2496-7D4E-8D34-5A8514675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72" y="2415597"/>
            <a:ext cx="4251526" cy="2400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CBB55A-C50C-3646-967B-815305B07C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37692">
            <a:off x="1005248" y="3388046"/>
            <a:ext cx="409588" cy="401396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A4558A-7301-9446-9BC5-46EC1CE82483}"/>
              </a:ext>
            </a:extLst>
          </p:cNvPr>
          <p:cNvSpPr/>
          <p:nvPr/>
        </p:nvSpPr>
        <p:spPr>
          <a:xfrm rot="15797965">
            <a:off x="2713555" y="3010947"/>
            <a:ext cx="697282" cy="115559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6129FB-A916-8346-A33E-4B03E5D9F8C9}"/>
              </a:ext>
            </a:extLst>
          </p:cNvPr>
          <p:cNvCxnSpPr>
            <a:cxnSpLocks/>
          </p:cNvCxnSpPr>
          <p:nvPr/>
        </p:nvCxnSpPr>
        <p:spPr>
          <a:xfrm>
            <a:off x="3808299" y="3091600"/>
            <a:ext cx="127214" cy="9942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EA28E41-D4B0-ED43-96C2-4FE499B41FCA}"/>
              </a:ext>
            </a:extLst>
          </p:cNvPr>
          <p:cNvCxnSpPr>
            <a:cxnSpLocks/>
            <a:endCxn id="12" idx="3"/>
          </p:cNvCxnSpPr>
          <p:nvPr/>
        </p:nvCxnSpPr>
        <p:spPr>
          <a:xfrm rot="10800000" flipV="1">
            <a:off x="1236046" y="2044302"/>
            <a:ext cx="4859956" cy="1341306"/>
          </a:xfrm>
          <a:prstGeom prst="bentConnector2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014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2958-A13C-8445-8C53-18029F7B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Sports &amp; Events Court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9EE140-A008-9A48-83DF-D67D41608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D446A-C8C5-3241-8000-91C7B27C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1752600"/>
            <a:ext cx="76835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201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2958-A13C-8445-8C53-18029F7B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Sports Court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9EE140-A008-9A48-83DF-D67D41608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D446A-C8C5-3241-8000-91C7B27C6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514600"/>
            <a:ext cx="4349151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5F099-2998-C14C-9AD4-DAC196FFD79B}"/>
              </a:ext>
            </a:extLst>
          </p:cNvPr>
          <p:cNvSpPr txBox="1"/>
          <p:nvPr/>
        </p:nvSpPr>
        <p:spPr>
          <a:xfrm>
            <a:off x="5486400" y="1752600"/>
            <a:ext cx="65532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Garamond" panose="02020404030301010803" pitchFamily="18" charset="0"/>
              </a:rPr>
              <a:t>Sports Court</a:t>
            </a:r>
            <a:r>
              <a:rPr lang="en-US" sz="2800" dirty="0">
                <a:latin typeface="Garamond" panose="02020404030301010803" pitchFamily="18" charset="0"/>
              </a:rPr>
              <a:t>        </a:t>
            </a:r>
            <a:r>
              <a:rPr lang="en-US" sz="2800" b="1" dirty="0">
                <a:latin typeface="Garamond" panose="02020404030301010803" pitchFamily="18" charset="0"/>
              </a:rPr>
              <a:t>|</a:t>
            </a:r>
            <a:r>
              <a:rPr lang="en-US" sz="2800" dirty="0">
                <a:latin typeface="Garamond" panose="02020404030301010803" pitchFamily="18" charset="0"/>
              </a:rPr>
              <a:t>   </a:t>
            </a:r>
            <a:r>
              <a:rPr lang="en-US" sz="2800" b="1" u="sng" dirty="0">
                <a:latin typeface="Garamond" panose="02020404030301010803" pitchFamily="18" charset="0"/>
              </a:rPr>
              <a:t>Events Court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Safe Place to Play  </a:t>
            </a:r>
            <a:r>
              <a:rPr lang="en-US" sz="2800" b="1" dirty="0">
                <a:latin typeface="Garamond" panose="02020404030301010803" pitchFamily="18" charset="0"/>
              </a:rPr>
              <a:t>|</a:t>
            </a:r>
            <a:r>
              <a:rPr lang="en-US" sz="2800" dirty="0">
                <a:latin typeface="Garamond" panose="02020404030301010803" pitchFamily="18" charset="0"/>
              </a:rPr>
              <a:t>  A place to gather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Garamond" panose="02020404030301010803" pitchFamily="18" charset="0"/>
              </a:rPr>
              <a:t>Available to ALL kids &amp; All Adults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Garamond" panose="02020404030301010803" pitchFamily="18" charset="0"/>
              </a:rPr>
              <a:t>Brings a </a:t>
            </a:r>
            <a:r>
              <a:rPr lang="en-US" sz="2800" i="1" dirty="0">
                <a:latin typeface="Garamond" panose="02020404030301010803" pitchFamily="18" charset="0"/>
              </a:rPr>
              <a:t>LIFESTYLE </a:t>
            </a:r>
            <a:r>
              <a:rPr lang="en-US" sz="2800" dirty="0">
                <a:latin typeface="Garamond" panose="02020404030301010803" pitchFamily="18" charset="0"/>
              </a:rPr>
              <a:t>to our community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Garamond" panose="02020404030301010803" pitchFamily="18" charset="0"/>
              </a:rPr>
              <a:t>Basketball, Pickleball, 4-square, Hockey,  Yoga, shuffle-board, etc.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Garamond" panose="02020404030301010803" pitchFamily="18" charset="0"/>
              </a:rPr>
              <a:t>We already have the storage shed</a:t>
            </a:r>
            <a:br>
              <a:rPr lang="en-US" sz="4000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which has never really been used </a:t>
            </a:r>
          </a:p>
        </p:txBody>
      </p:sp>
    </p:spTree>
    <p:extLst>
      <p:ext uri="{BB962C8B-B14F-4D97-AF65-F5344CB8AC3E}">
        <p14:creationId xmlns:p14="http://schemas.microsoft.com/office/powerpoint/2010/main" val="1469275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2958-A13C-8445-8C53-18029F7B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Sports Court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9EE140-A008-9A48-83DF-D67D41608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D446A-C8C5-3241-8000-91C7B27C6B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768435"/>
            <a:ext cx="4207015" cy="2211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8C59EA-C9E1-CC40-90CB-980CE3056204}"/>
              </a:ext>
            </a:extLst>
          </p:cNvPr>
          <p:cNvSpPr/>
          <p:nvPr/>
        </p:nvSpPr>
        <p:spPr>
          <a:xfrm>
            <a:off x="5495692" y="1656397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PHASE 1		 $21,000	</a:t>
            </a:r>
            <a:r>
              <a:rPr lang="en-US" dirty="0"/>
              <a:t> </a:t>
            </a:r>
            <a:r>
              <a:rPr lang="en-US" i="1" dirty="0"/>
              <a:t>($30,000 @ $14/</a:t>
            </a:r>
            <a:r>
              <a:rPr lang="en-US" i="1" dirty="0" err="1"/>
              <a:t>sq.ft</a:t>
            </a:r>
            <a:r>
              <a:rPr lang="en-US" i="1" dirty="0"/>
              <a:t>.)</a:t>
            </a:r>
            <a:endParaRPr lang="en-US" b="1" i="1" dirty="0"/>
          </a:p>
          <a:p>
            <a:r>
              <a:rPr lang="en-US" dirty="0"/>
              <a:t>1. 60’ x 40’  concrete slab    $21,000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41817-CD44-BC4C-9A80-B2C3DF8D27E4}"/>
              </a:ext>
            </a:extLst>
          </p:cNvPr>
          <p:cNvSpPr/>
          <p:nvPr/>
        </p:nvSpPr>
        <p:spPr>
          <a:xfrm>
            <a:off x="5495692" y="2775192"/>
            <a:ext cx="52402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PHASE 2		$10,200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Fencing/netting 	$3,000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Basketball hoops 	$3,300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Privacy trees 		$1,800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Rough grade/drainage  $1,700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Final grade 		$   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F6B76-DCA3-864B-B6F3-7B9062A7707D}"/>
              </a:ext>
            </a:extLst>
          </p:cNvPr>
          <p:cNvSpPr txBox="1"/>
          <p:nvPr/>
        </p:nvSpPr>
        <p:spPr>
          <a:xfrm>
            <a:off x="5495692" y="4639270"/>
            <a:ext cx="6611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PHASE 3		$8,000</a:t>
            </a:r>
          </a:p>
          <a:p>
            <a:r>
              <a:rPr lang="en-US" dirty="0"/>
              <a:t>Custom sports court 	$8,000	($12,000)</a:t>
            </a:r>
            <a:br>
              <a:rPr lang="en-US" dirty="0"/>
            </a:br>
            <a:r>
              <a:rPr lang="en-US" i="1" dirty="0"/>
              <a:t>(volunteered installed)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7186C-194C-CC4B-8C29-47F8BBE94E92}"/>
              </a:ext>
            </a:extLst>
          </p:cNvPr>
          <p:cNvSpPr txBox="1"/>
          <p:nvPr/>
        </p:nvSpPr>
        <p:spPr>
          <a:xfrm>
            <a:off x="7927037" y="5493155"/>
            <a:ext cx="1614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$38,900</a:t>
            </a:r>
          </a:p>
        </p:txBody>
      </p:sp>
    </p:spTree>
    <p:extLst>
      <p:ext uri="{BB962C8B-B14F-4D97-AF65-F5344CB8AC3E}">
        <p14:creationId xmlns:p14="http://schemas.microsoft.com/office/powerpoint/2010/main" val="359454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latin typeface="Garamond" panose="02020404030301010803" pitchFamily="18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84B84-0403-BC48-AD25-2A280588F20D}"/>
              </a:ext>
            </a:extLst>
          </p:cNvPr>
          <p:cNvSpPr txBox="1"/>
          <p:nvPr/>
        </p:nvSpPr>
        <p:spPr>
          <a:xfrm>
            <a:off x="4876800" y="136677"/>
            <a:ext cx="6103256" cy="5588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BOARD MEMBERS INTRODUCTIONS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COMMITTEE REPORTS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SUNSHINE, GREEN SPACE, ARCHITECTURAL &amp;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LIGHTING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WEBSITE &amp; EMAIL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RULES/PAPERWORK/VOLUNTEERING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2021 ACTUAL TO BUDGET REVIEW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2022 BUDGET (DUES INCREASE) &amp; VOTE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DATO DEVELOPMENT UPDATE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QUESTIONS &amp; ANSWERS</a:t>
            </a:r>
            <a:endParaRPr lang="en-US" sz="2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817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2958-A13C-8445-8C53-18029F7B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Sports Court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259ED2-5452-BB4A-A9D8-408E96A90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BC7CC2-7AA7-C74D-AF6B-7649E715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906" y="1343590"/>
            <a:ext cx="6445094" cy="4656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A8BA7E-BD1C-1C4C-8294-7B8CB5B6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36" y="2112640"/>
            <a:ext cx="4801669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3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B6D1-824F-D141-9680-A463E20E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5ADED-65FF-B844-9BAF-9C26D79FD1F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11353800" cy="5257800"/>
          </a:xfrm>
        </p:spPr>
        <p:txBody>
          <a:bodyPr>
            <a:normAutofit/>
          </a:bodyPr>
          <a:lstStyle/>
          <a:p>
            <a:r>
              <a:rPr lang="en-US" sz="3200" dirty="0"/>
              <a:t>Entrance Lighting</a:t>
            </a:r>
          </a:p>
          <a:p>
            <a:pPr lvl="1"/>
            <a:r>
              <a:rPr lang="en-US" sz="2800" dirty="0"/>
              <a:t>Repaired Amsdell and </a:t>
            </a:r>
            <a:r>
              <a:rPr lang="en-US" sz="2800" dirty="0" err="1"/>
              <a:t>Cloverbank</a:t>
            </a:r>
            <a:r>
              <a:rPr lang="en-US" sz="2800" dirty="0"/>
              <a:t> lighting:</a:t>
            </a:r>
          </a:p>
          <a:p>
            <a:pPr lvl="2"/>
            <a:r>
              <a:rPr lang="en-US" sz="2400" dirty="0"/>
              <a:t>Repairs completed by homeowner Jerry West at a considerable savings.  Thank you Jerry! </a:t>
            </a:r>
          </a:p>
          <a:p>
            <a:pPr lvl="3"/>
            <a:r>
              <a:rPr lang="en-US" sz="2400" dirty="0"/>
              <a:t>Landscape lighting eye on </a:t>
            </a:r>
            <a:r>
              <a:rPr lang="en-US" sz="2400" dirty="0" err="1"/>
              <a:t>Cloverbank</a:t>
            </a:r>
            <a:endParaRPr lang="en-US" sz="2400" dirty="0"/>
          </a:p>
          <a:p>
            <a:pPr lvl="3"/>
            <a:r>
              <a:rPr lang="en-US" sz="2400" dirty="0"/>
              <a:t>Gazebo lights on Amsdell </a:t>
            </a:r>
          </a:p>
          <a:p>
            <a:pPr lvl="2"/>
            <a:r>
              <a:rPr lang="en-US" sz="2400" dirty="0"/>
              <a:t>Monument lighting to be addressed in the future.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9507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356D-B356-4F71-97E1-36CEC4BD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D73E-DE5C-4A9D-BEA4-BBFD7531EF5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Street Lighting</a:t>
            </a:r>
          </a:p>
          <a:p>
            <a:pPr lvl="1"/>
            <a:r>
              <a:rPr lang="en-US" dirty="0"/>
              <a:t>Town of Hamburg LED light project</a:t>
            </a:r>
          </a:p>
          <a:p>
            <a:pPr lvl="2"/>
            <a:r>
              <a:rPr lang="en-US" sz="2600" dirty="0"/>
              <a:t>Town has told us that the number of streetlights in our development meets code</a:t>
            </a:r>
          </a:p>
          <a:p>
            <a:pPr lvl="2"/>
            <a:r>
              <a:rPr lang="en-US" sz="2600" dirty="0"/>
              <a:t>Will monitor when our development will be done. </a:t>
            </a:r>
          </a:p>
          <a:p>
            <a:pPr marL="365760" lvl="1" indent="0">
              <a:buNone/>
            </a:pPr>
            <a:endParaRPr lang="en-US" dirty="0"/>
          </a:p>
          <a:p>
            <a:pPr lvl="1"/>
            <a:r>
              <a:rPr lang="en-US" dirty="0"/>
              <a:t>Replacement of streetlight heads</a:t>
            </a:r>
            <a:br>
              <a:rPr lang="en-US" dirty="0"/>
            </a:br>
            <a:endParaRPr lang="en-US" dirty="0"/>
          </a:p>
          <a:p>
            <a:pPr lvl="2"/>
            <a:r>
              <a:rPr lang="en-US" sz="2400" dirty="0"/>
              <a:t>The board will be researching options to replace the streetlight heads &amp; possibly adding a base.</a:t>
            </a:r>
            <a:br>
              <a:rPr lang="en-US" sz="2400" dirty="0"/>
            </a:br>
            <a:endParaRPr lang="en-US" sz="2400" dirty="0"/>
          </a:p>
          <a:p>
            <a:pPr lvl="2"/>
            <a:r>
              <a:rPr lang="en-US" sz="2400" dirty="0"/>
              <a:t>There are 37 streetlights in our development.  Rough estimates to replace the heads is $1,500 to $2,000 each.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5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0BAB-EB1E-4117-89C0-11B4136D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B9B0-ECD2-4B10-8531-3514D051D50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New website is in preliminary development stage</a:t>
            </a:r>
          </a:p>
          <a:p>
            <a:pPr lvl="1"/>
            <a:r>
              <a:rPr lang="en-US" dirty="0"/>
              <a:t>Platform is up</a:t>
            </a:r>
          </a:p>
          <a:p>
            <a:pPr lvl="1"/>
            <a:r>
              <a:rPr lang="en-US" dirty="0"/>
              <a:t>Now we are now starting to add content </a:t>
            </a:r>
          </a:p>
          <a:p>
            <a:pPr lvl="1"/>
            <a:r>
              <a:rPr lang="en-US" dirty="0"/>
              <a:t>We are migrating our email to leverage Google’s </a:t>
            </a:r>
            <a:r>
              <a:rPr lang="en-US" dirty="0" err="1"/>
              <a:t>gmail</a:t>
            </a:r>
            <a:r>
              <a:rPr lang="en-US" dirty="0"/>
              <a:t> platform</a:t>
            </a:r>
          </a:p>
          <a:p>
            <a:pPr lvl="2"/>
            <a:r>
              <a:rPr lang="en-US" dirty="0"/>
              <a:t>should eliminate the issue of some homeowners not receiving HOA emails.</a:t>
            </a:r>
          </a:p>
        </p:txBody>
      </p:sp>
    </p:spTree>
    <p:extLst>
      <p:ext uri="{BB962C8B-B14F-4D97-AF65-F5344CB8AC3E}">
        <p14:creationId xmlns:p14="http://schemas.microsoft.com/office/powerpoint/2010/main" val="154580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6551F-7E40-A947-967C-0067BCD2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Neighborhood Reminders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58472-9901-DC4E-B53C-0AA9DE3DE22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05000" y="1600200"/>
            <a:ext cx="25755600" cy="15697200"/>
          </a:xfrm>
        </p:spPr>
        <p:txBody>
          <a:bodyPr/>
          <a:lstStyle/>
          <a:p>
            <a:r>
              <a:rPr lang="en-US" dirty="0"/>
              <a:t>Rules are on the website - BriercliffHomeowners.com</a:t>
            </a:r>
          </a:p>
          <a:p>
            <a:pPr lvl="1"/>
            <a:r>
              <a:rPr lang="en-US" dirty="0"/>
              <a:t>Enforcement of the rules is necessary to maintain your </a:t>
            </a:r>
          </a:p>
          <a:p>
            <a:pPr marL="365760" lvl="1" indent="0">
              <a:buNone/>
            </a:pPr>
            <a:r>
              <a:rPr lang="en-US" dirty="0"/>
              <a:t>   property values.  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BriercliffHOA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or search for </a:t>
            </a:r>
            <a:r>
              <a:rPr lang="en-US" dirty="0" err="1"/>
              <a:t>BriercliffHOA</a:t>
            </a:r>
            <a:r>
              <a:rPr lang="en-US" dirty="0"/>
              <a:t> on your Facebook page </a:t>
            </a:r>
          </a:p>
          <a:p>
            <a:pPr lvl="1"/>
            <a:r>
              <a:rPr lang="en-US" dirty="0"/>
              <a:t>Request to Join</a:t>
            </a:r>
          </a:p>
        </p:txBody>
      </p:sp>
    </p:spTree>
    <p:extLst>
      <p:ext uri="{BB962C8B-B14F-4D97-AF65-F5344CB8AC3E}">
        <p14:creationId xmlns:p14="http://schemas.microsoft.com/office/powerpoint/2010/main" val="1631229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8967D8-3B5D-D146-8EA8-7407625E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Neighbor Reminders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1CAB5-EFC4-144F-9807-65D73589BAD2}"/>
              </a:ext>
            </a:extLst>
          </p:cNvPr>
          <p:cNvSpPr txBox="1"/>
          <p:nvPr/>
        </p:nvSpPr>
        <p:spPr>
          <a:xfrm>
            <a:off x="609600" y="1447800"/>
            <a:ext cx="7315200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GARBAGE, BRUSH &amp; LARGE TRASH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Go out NO EARLIER than 6pm the day before (Wednesday)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Brought in by the evening of the pick-up day (Thursday)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REFUSE SERVICE PROVIDER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Please consider switching from Waste Management to Modern Disposal.  Modern supplies a large 95-gallon tote for recycling vs the bins offered by Waste Management which are blown all over the neighborhood.</a:t>
            </a:r>
          </a:p>
          <a:p>
            <a:pPr marL="114300" lvl="1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Clean up after your dog.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"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To Host an event or social gathering at the recreation area, please SUBMIT a Waiver Application to reserve the space.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245CF-0564-744A-B58E-1D942714F725}"/>
              </a:ext>
            </a:extLst>
          </p:cNvPr>
          <p:cNvSpPr txBox="1"/>
          <p:nvPr/>
        </p:nvSpPr>
        <p:spPr>
          <a:xfrm>
            <a:off x="8540115" y="2133600"/>
            <a:ext cx="3276600" cy="16312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LARGE TRASH PICK-UP</a:t>
            </a:r>
            <a:r>
              <a:rPr lang="en-US" sz="2000" dirty="0"/>
              <a:t> Out on Wednesday night of the 2</a:t>
            </a:r>
            <a:r>
              <a:rPr lang="en-US" sz="2000" baseline="30000" dirty="0"/>
              <a:t>nd</a:t>
            </a:r>
            <a:r>
              <a:rPr lang="en-US" sz="2000" dirty="0"/>
              <a:t> full week </a:t>
            </a:r>
          </a:p>
          <a:p>
            <a:pPr algn="ctr"/>
            <a:br>
              <a:rPr lang="en-US" sz="2000" dirty="0"/>
            </a:br>
            <a:r>
              <a:rPr lang="en-US" sz="2000" dirty="0"/>
              <a:t>April 1</a:t>
            </a:r>
            <a:r>
              <a:rPr lang="en-US" sz="2000" baseline="30000" dirty="0"/>
              <a:t>st</a:t>
            </a:r>
            <a:r>
              <a:rPr lang="en-US" sz="2000" dirty="0"/>
              <a:t> to October 31</a:t>
            </a:r>
            <a:r>
              <a:rPr lang="en-US" sz="2000" baseline="30000" dirty="0"/>
              <a:t>st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CA358-75F6-AF48-914D-284A788A400A}"/>
              </a:ext>
            </a:extLst>
          </p:cNvPr>
          <p:cNvSpPr txBox="1"/>
          <p:nvPr/>
        </p:nvSpPr>
        <p:spPr>
          <a:xfrm>
            <a:off x="8469086" y="4038600"/>
            <a:ext cx="3440430" cy="16312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BRUSH PICK-UP: </a:t>
            </a:r>
          </a:p>
          <a:p>
            <a:pPr algn="ctr"/>
            <a:r>
              <a:rPr lang="en-US" sz="2000" dirty="0"/>
              <a:t>Out on SUNDAY before the 2</a:t>
            </a:r>
            <a:r>
              <a:rPr lang="en-US" sz="2000" baseline="30000" dirty="0"/>
              <a:t>nd</a:t>
            </a:r>
            <a:r>
              <a:rPr lang="en-US" sz="2000" dirty="0"/>
              <a:t> full week</a:t>
            </a:r>
          </a:p>
          <a:p>
            <a:pPr algn="ctr"/>
            <a:br>
              <a:rPr lang="en-US" sz="2000" dirty="0"/>
            </a:br>
            <a:r>
              <a:rPr lang="en-US" sz="2000" dirty="0"/>
              <a:t>April 1st to October 31st</a:t>
            </a:r>
          </a:p>
        </p:txBody>
      </p:sp>
    </p:spTree>
    <p:extLst>
      <p:ext uri="{BB962C8B-B14F-4D97-AF65-F5344CB8AC3E}">
        <p14:creationId xmlns:p14="http://schemas.microsoft.com/office/powerpoint/2010/main" val="27242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8967D8-3B5D-D146-8EA8-7407625E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Paperwork Turnaround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1CAB5-EFC4-144F-9807-65D73589BAD2}"/>
              </a:ext>
            </a:extLst>
          </p:cNvPr>
          <p:cNvSpPr txBox="1"/>
          <p:nvPr/>
        </p:nvSpPr>
        <p:spPr>
          <a:xfrm>
            <a:off x="2265406" y="1752601"/>
            <a:ext cx="5506994" cy="322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If you are adding on to your home, please download and submit the Architectural Approval form at least 2-weeks prior to construction.</a:t>
            </a:r>
            <a:br>
              <a:rPr lang="en-US" dirty="0"/>
            </a:br>
            <a:endParaRPr lang="en-US" sz="11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If you are selling your home, please have your closing attorney request your closing documents at least 4-weeks prior to your closing. We invoice your attorney a $30 document fee.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695514-834A-3D49-BD95-024E7AB2F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7489">
            <a:off x="8013094" y="4562046"/>
            <a:ext cx="1508196" cy="1884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D52D8-4CF2-E347-85AE-3D9FAAD8A1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123" y="4962322"/>
            <a:ext cx="3766077" cy="1726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BEDA70-56F8-A540-BBF2-778300957EFA}"/>
              </a:ext>
            </a:extLst>
          </p:cNvPr>
          <p:cNvSpPr txBox="1"/>
          <p:nvPr/>
        </p:nvSpPr>
        <p:spPr>
          <a:xfrm>
            <a:off x="8927854" y="1834339"/>
            <a:ext cx="2691763" cy="2597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Pools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Sheds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Fences </a:t>
            </a:r>
            <a:r>
              <a:rPr lang="en-US" sz="2000" i="1" dirty="0">
                <a:solidFill>
                  <a:srgbClr val="000000"/>
                </a:solidFill>
              </a:rPr>
              <a:t>(5’-Max)</a:t>
            </a:r>
            <a:endParaRPr lang="en-US" sz="2800" i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/>
              <a:t>Additions</a:t>
            </a:r>
          </a:p>
        </p:txBody>
      </p:sp>
    </p:spTree>
    <p:extLst>
      <p:ext uri="{BB962C8B-B14F-4D97-AF65-F5344CB8AC3E}">
        <p14:creationId xmlns:p14="http://schemas.microsoft.com/office/powerpoint/2010/main" val="2083467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419600" y="3032905"/>
            <a:ext cx="5850854" cy="28611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May – Earth Day clean up &amp; brush cleanup around the ponds</a:t>
            </a:r>
            <a:br>
              <a:rPr lang="en-US" sz="2400" dirty="0">
                <a:latin typeface="Arial" charset="0"/>
                <a:cs typeface="Arial" charset="0"/>
              </a:rPr>
            </a:br>
            <a:endParaRPr lang="en-US" sz="2400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Spring &amp; Summer – Playground</a:t>
            </a:r>
            <a:br>
              <a:rPr lang="en-US" sz="2400" dirty="0">
                <a:latin typeface="Arial" charset="0"/>
                <a:cs typeface="Arial" charset="0"/>
              </a:rPr>
            </a:br>
            <a:endParaRPr lang="en-US" sz="2400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  <a:cs typeface="Arial" charset="0"/>
              </a:rPr>
              <a:t>Support our efforts in safe-guarding our interests in the 0 Briercliff Townhome project </a:t>
            </a:r>
          </a:p>
          <a:p>
            <a:pPr marL="0" indent="0">
              <a:buNone/>
            </a:pP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30" y="2971801"/>
            <a:ext cx="2236470" cy="23541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Volunteering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16002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Several Volunteer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263963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93BE-59BC-EC49-8E16-BABB114F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CA75-DF6C-1044-910A-597C3A3D5E2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dirty="0"/>
              <a:t>Dues have held steady 20 years. </a:t>
            </a:r>
          </a:p>
          <a:p>
            <a:pPr lvl="1"/>
            <a:r>
              <a:rPr lang="en-US" dirty="0"/>
              <a:t>Perspective</a:t>
            </a:r>
          </a:p>
          <a:p>
            <a:pPr lvl="2"/>
            <a:r>
              <a:rPr lang="en-US" dirty="0"/>
              <a:t>Brierwood HOA is 95 houses at $200 – they only mow a small area and maintain the entrances</a:t>
            </a:r>
          </a:p>
          <a:p>
            <a:pPr lvl="2"/>
            <a:r>
              <a:rPr lang="en-US" dirty="0"/>
              <a:t>Avg inflation rate of </a:t>
            </a:r>
            <a:r>
              <a:rPr lang="en-US" b="1" dirty="0"/>
              <a:t>2.28% per year</a:t>
            </a:r>
            <a:r>
              <a:rPr lang="en-US" dirty="0"/>
              <a:t> between 2000 and today, cumulative price increase of 60.62%. - Bureau of Labor and statistics </a:t>
            </a:r>
          </a:p>
          <a:p>
            <a:pPr lvl="2"/>
            <a:r>
              <a:rPr lang="en-US" b="1" dirty="0"/>
              <a:t>Dues should be $352 </a:t>
            </a:r>
          </a:p>
          <a:p>
            <a:pPr lvl="2"/>
            <a:endParaRPr lang="en-US" b="1" dirty="0"/>
          </a:p>
          <a:p>
            <a:pPr lvl="1"/>
            <a:r>
              <a:rPr lang="en-US" dirty="0"/>
              <a:t>Increase to $250/$125 </a:t>
            </a:r>
            <a:r>
              <a:rPr lang="en-US" i="1" dirty="0"/>
              <a:t>(additional $2.50/$1.25 per mo.)</a:t>
            </a:r>
          </a:p>
          <a:p>
            <a:pPr lvl="2"/>
            <a:r>
              <a:rPr lang="en-US" dirty="0"/>
              <a:t>Cover increasing landscaping/lawn cutting costs and large future pond remediation &amp; other projects.</a:t>
            </a:r>
          </a:p>
          <a:p>
            <a:pPr lvl="2"/>
            <a:r>
              <a:rPr lang="en-US" dirty="0"/>
              <a:t>The board has the authority to impose a special assessment.</a:t>
            </a:r>
          </a:p>
        </p:txBody>
      </p:sp>
    </p:spTree>
    <p:extLst>
      <p:ext uri="{BB962C8B-B14F-4D97-AF65-F5344CB8AC3E}">
        <p14:creationId xmlns:p14="http://schemas.microsoft.com/office/powerpoint/2010/main" val="1752035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93BE-59BC-EC49-8E16-BABB114F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CA75-DF6C-1044-910A-597C3A3D5E2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65760" lvl="1" indent="0">
              <a:buNone/>
            </a:pPr>
            <a:r>
              <a:rPr lang="en-US" dirty="0"/>
              <a:t>Increase from $220/$110 to $250/$125</a:t>
            </a:r>
          </a:p>
          <a:p>
            <a:pPr marL="365760" lvl="1" indent="0" algn="ctr">
              <a:buNone/>
            </a:pPr>
            <a:r>
              <a:rPr lang="en-US" b="1" i="1" dirty="0"/>
              <a:t>(additional $2.50/$1.25 per mo.)</a:t>
            </a:r>
          </a:p>
          <a:p>
            <a:pPr marL="365760" lvl="1" indent="0" algn="ctr">
              <a:buNone/>
            </a:pPr>
            <a:endParaRPr lang="en-US" sz="1200" dirty="0"/>
          </a:p>
          <a:p>
            <a:pPr lvl="1"/>
            <a:r>
              <a:rPr lang="en-US" dirty="0"/>
              <a:t>Cover increasing landscaping/lawn cutting costs and large future pond remediation &amp; other projects</a:t>
            </a:r>
          </a:p>
          <a:p>
            <a:pPr lvl="1"/>
            <a:r>
              <a:rPr lang="en-US" dirty="0"/>
              <a:t>Cost of attorneys for opposing the DATO project</a:t>
            </a:r>
          </a:p>
          <a:p>
            <a:pPr marL="365760" lvl="1" indent="0">
              <a:buNone/>
            </a:pPr>
            <a:r>
              <a:rPr lang="en-US" dirty="0"/>
              <a:t>OR</a:t>
            </a:r>
          </a:p>
          <a:p>
            <a:pPr lvl="1"/>
            <a:r>
              <a:rPr lang="en-US" dirty="0"/>
              <a:t>When we have a shortfall next year, the board will be forced to use its authority to impose a special assessment.  Not what we want to do.</a:t>
            </a:r>
          </a:p>
        </p:txBody>
      </p:sp>
    </p:spTree>
    <p:extLst>
      <p:ext uri="{BB962C8B-B14F-4D97-AF65-F5344CB8AC3E}">
        <p14:creationId xmlns:p14="http://schemas.microsoft.com/office/powerpoint/2010/main" val="190133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3F7862-8584-9643-B21B-4A46F213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HOMEOWNERS ASSOCIATION’S MISSION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3E82EC-0011-C44B-8C70-26F33F9793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2590800"/>
            <a:ext cx="10871200" cy="2895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To </a:t>
            </a:r>
            <a:r>
              <a:rPr lang="en-US" sz="3200" u="sng" dirty="0"/>
              <a:t>protect</a:t>
            </a:r>
            <a:r>
              <a:rPr lang="en-US" sz="3200" dirty="0"/>
              <a:t> and </a:t>
            </a:r>
            <a:r>
              <a:rPr lang="en-US" sz="3200" u="sng" dirty="0"/>
              <a:t>enhance</a:t>
            </a:r>
            <a:r>
              <a:rPr lang="en-US" sz="3200" dirty="0"/>
              <a:t> the VALUE of our homeowner-members’ property by ensuring architectural integrity, beautiful greenspace, and shared-amenities to create a safe &amp; welcoming neighborhood,  providing benefits to all members of the Association.</a:t>
            </a:r>
          </a:p>
        </p:txBody>
      </p:sp>
    </p:spTree>
    <p:extLst>
      <p:ext uri="{BB962C8B-B14F-4D97-AF65-F5344CB8AC3E}">
        <p14:creationId xmlns:p14="http://schemas.microsoft.com/office/powerpoint/2010/main" val="4071317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3DC8F3-1647-C046-B498-A70D43AE39D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859314" y="822960"/>
            <a:ext cx="8636000" cy="3368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7C506F8-30E7-1341-960A-CD08DE5D7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2021 Actual vs Budget</a:t>
            </a:r>
          </a:p>
        </p:txBody>
      </p:sp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E4AC393E-CD17-42F1-80CA-762FD1FE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500" y="1"/>
            <a:ext cx="6705600" cy="60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4FEE9B-CEF9-2A49-A80C-294C54CDAD7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859314" y="822960"/>
            <a:ext cx="8636000" cy="3368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E2C404D-F5D4-514B-8480-BB4FA059C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 Budget</a:t>
            </a:r>
          </a:p>
        </p:txBody>
      </p:sp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A67BE70B-A016-4544-9D62-7FC360D27B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1" y="-28576"/>
            <a:ext cx="5943599" cy="60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4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/>
              <a:t>PUD Property by Tracks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00200"/>
            <a:ext cx="5236072" cy="5181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A1A071-D6DB-8C49-98CD-3DE6A6EEF6E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411770"/>
            <a:ext cx="8686800" cy="5217630"/>
          </a:xfrm>
        </p:spPr>
      </p:pic>
    </p:spTree>
    <p:extLst>
      <p:ext uri="{BB962C8B-B14F-4D97-AF65-F5344CB8AC3E}">
        <p14:creationId xmlns:p14="http://schemas.microsoft.com/office/powerpoint/2010/main" val="32977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167D-EA68-BF45-B8F3-624C0B21B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Briercliff Townhomes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8F62B9-2EEB-014A-A3FA-C3FDF552FCF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88" y="1921068"/>
            <a:ext cx="5428439" cy="32605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D8801-1E19-6949-8A99-9A1A50E2AE3B}"/>
              </a:ext>
            </a:extLst>
          </p:cNvPr>
          <p:cNvSpPr txBox="1"/>
          <p:nvPr/>
        </p:nvSpPr>
        <p:spPr>
          <a:xfrm>
            <a:off x="6096000" y="1524000"/>
            <a:ext cx="43804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Approval Procedure (</a:t>
            </a:r>
            <a:r>
              <a:rPr lang="en-US" sz="2000" dirty="0"/>
              <a:t>§230)</a:t>
            </a:r>
            <a:br>
              <a:rPr lang="en-US" sz="2000" b="1" dirty="0"/>
            </a:b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Sketch plan submitted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Submission of their preliminary plat, approval.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SEQR </a:t>
            </a:r>
            <a:r>
              <a:rPr lang="en-US" sz="2000" i="1" dirty="0"/>
              <a:t>(Env. Quality Review)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EIS </a:t>
            </a:r>
            <a:r>
              <a:rPr lang="en-US" sz="2000" i="1" dirty="0"/>
              <a:t>(Env. Impact Study)</a:t>
            </a:r>
            <a:br>
              <a:rPr lang="en-US" sz="20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Preliminary plat.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Public Hearing with 62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Within 45 days after the hearing, Board shall approve or disapprove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Re-subdivision procedures</a:t>
            </a:r>
          </a:p>
        </p:txBody>
      </p:sp>
    </p:spTree>
    <p:extLst>
      <p:ext uri="{BB962C8B-B14F-4D97-AF65-F5344CB8AC3E}">
        <p14:creationId xmlns:p14="http://schemas.microsoft.com/office/powerpoint/2010/main" val="1735699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0ABAF-64E1-4948-888D-1A3C1C49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0 Briercliff Townhomes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0711-CDDE-3745-8449-979ECD8E797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</a:t>
            </a:r>
          </a:p>
          <a:p>
            <a:pPr lvl="1"/>
            <a:r>
              <a:rPr lang="en-US" dirty="0"/>
              <a:t>DATO Development is on the Town of Hamburg’s December 15</a:t>
            </a:r>
            <a:r>
              <a:rPr lang="en-US" baseline="30000" dirty="0"/>
              <a:t>th</a:t>
            </a:r>
            <a:r>
              <a:rPr lang="en-US" dirty="0"/>
              <a:t> agenda.</a:t>
            </a:r>
            <a:br>
              <a:rPr lang="en-US" dirty="0"/>
            </a:br>
            <a:endParaRPr lang="en-US" dirty="0"/>
          </a:p>
          <a:p>
            <a:pPr lvl="2"/>
            <a:r>
              <a:rPr lang="en-US" sz="2400" dirty="0"/>
              <a:t>We plan on attending the meeting &amp; will communicate a summary of what transpires.</a:t>
            </a:r>
          </a:p>
          <a:p>
            <a:pPr lvl="2"/>
            <a:r>
              <a:rPr lang="en-US" sz="2400" dirty="0"/>
              <a:t>We’ll determine a game plan based on the results of the meeting.</a:t>
            </a:r>
          </a:p>
          <a:p>
            <a:pPr lvl="2"/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A68CCA-C8D3-44CB-8626-035FFE31C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-1707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br>
              <a:rPr lang="en-US" altLang="en-US" dirty="0">
                <a:latin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07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7073-BAA5-472D-BE41-CF378943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C7736-0B06-43DD-A5D4-4D438D8D60E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Budget voting results</a:t>
            </a:r>
          </a:p>
        </p:txBody>
      </p:sp>
    </p:spTree>
    <p:extLst>
      <p:ext uri="{BB962C8B-B14F-4D97-AF65-F5344CB8AC3E}">
        <p14:creationId xmlns:p14="http://schemas.microsoft.com/office/powerpoint/2010/main" val="354278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3352800" y="1181100"/>
            <a:ext cx="73152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THANK YOU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9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CE7F-9BA5-B541-B548-B107AC25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HOMEOWNERS ASSOCIATION’S 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A6467-8E9C-A147-A026-95070927A734}"/>
              </a:ext>
            </a:extLst>
          </p:cNvPr>
          <p:cNvSpPr txBox="1"/>
          <p:nvPr/>
        </p:nvSpPr>
        <p:spPr>
          <a:xfrm>
            <a:off x="754743" y="2148114"/>
            <a:ext cx="4579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964772F-C5C8-1E4F-850E-B652E2A5A88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88059829"/>
              </p:ext>
            </p:extLst>
          </p:nvPr>
        </p:nvGraphicFramePr>
        <p:xfrm>
          <a:off x="304800" y="1752600"/>
          <a:ext cx="115062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3100">
                  <a:extLst>
                    <a:ext uri="{9D8B030D-6E8A-4147-A177-3AD203B41FA5}">
                      <a16:colId xmlns:a16="http://schemas.microsoft.com/office/drawing/2014/main" val="4096416695"/>
                    </a:ext>
                  </a:extLst>
                </a:gridCol>
                <a:gridCol w="5753100">
                  <a:extLst>
                    <a:ext uri="{9D8B030D-6E8A-4147-A177-3AD203B41FA5}">
                      <a16:colId xmlns:a16="http://schemas.microsoft.com/office/drawing/2014/main" val="3599789514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sng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Protect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&amp; </a:t>
                      </a:r>
                      <a:r>
                        <a:rPr lang="en-US" sz="2800" u="sng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Enhance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Home VALUES</a:t>
                      </a:r>
                    </a:p>
                    <a:p>
                      <a:pPr marL="28733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Enforcement of the rules</a:t>
                      </a:r>
                    </a:p>
                    <a:p>
                      <a:pPr marL="287338" indent="0">
                        <a:tabLst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Keep our neighborhood VERY desirable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Safe Neighborhood </a:t>
                      </a:r>
                    </a:p>
                    <a:p>
                      <a:pPr marL="287338" indent="0">
                        <a:tabLst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Street light project</a:t>
                      </a:r>
                    </a:p>
                    <a:p>
                      <a:pPr marL="287338" indent="0">
                        <a:tabLst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Neighborly Collaboration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68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Beautiful Greenspace &amp; Amenities </a:t>
                      </a:r>
                    </a:p>
                    <a:p>
                      <a:pPr lvl="1"/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Management, Maintenance &amp; Enhancement of: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Entrance &amp; Roadside grass &amp; landscaping </a:t>
                      </a:r>
                    </a:p>
                    <a:p>
                      <a:pPr lvl="1"/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Corner-parks with benches</a:t>
                      </a:r>
                    </a:p>
                    <a:p>
                      <a:pPr lvl="1"/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Play Areas</a:t>
                      </a:r>
                    </a:p>
                    <a:p>
                      <a:pPr lvl="1"/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Gazebos &amp; Picnic Area</a:t>
                      </a:r>
                    </a:p>
                    <a:p>
                      <a:pPr lvl="1"/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Heart Trail</a:t>
                      </a:r>
                    </a:p>
                    <a:p>
                      <a:pPr lvl="1"/>
                      <a:r>
                        <a:rPr lang="en-US" sz="24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Ponds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Ensuring Architectural Integrity</a:t>
                      </a:r>
                    </a:p>
                    <a:p>
                      <a:pPr marL="287338" indent="0">
                        <a:tabLst/>
                      </a:pP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House &amp; Property Aesthetics </a:t>
                      </a:r>
                    </a:p>
                    <a:p>
                      <a:pPr marL="287338" indent="0">
                        <a:tabLst/>
                      </a:pP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   facades, landscaping, etc. </a:t>
                      </a:r>
                    </a:p>
                    <a:p>
                      <a:pPr marL="287338" indent="0">
                        <a:tabLst/>
                      </a:pPr>
                      <a:endParaRPr lang="en-US" sz="2400" i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287338" indent="0">
                        <a:tabLst/>
                      </a:pPr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Streetscape cars parked on lawns, trailers / RV’s in driveways, garbage / debris</a:t>
                      </a: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86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09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CE7F-9BA5-B541-B548-B107AC25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HOMEOWNERS ASSOCIATION’S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7E93-914E-114B-BCDF-3BA9D195ECE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41096" y="1752600"/>
            <a:ext cx="11222736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1. Maintain a Relationship with our Neighbors and be a source of information.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Maintain Relationship with border-neighbors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Town of Hamburg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 err="1"/>
              <a:t>Cloverbank</a:t>
            </a:r>
            <a:r>
              <a:rPr lang="en-US" sz="2400" dirty="0"/>
              <a:t> Country Club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DATO Development (PUD by Tracks)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800" dirty="0"/>
              <a:t>3. Neighborhood Aesthetics &amp; Maintenance</a:t>
            </a:r>
          </a:p>
          <a:p>
            <a:pPr lvl="1"/>
            <a:endParaRPr lang="en-US" sz="2400" dirty="0"/>
          </a:p>
          <a:p>
            <a:endParaRPr lang="en-US" sz="2800" dirty="0"/>
          </a:p>
          <a:p>
            <a:pPr lvl="2"/>
            <a:endParaRPr lang="en-US" sz="2000" i="1" dirty="0"/>
          </a:p>
          <a:p>
            <a:pPr lvl="2"/>
            <a:endParaRPr lang="en-US" sz="20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329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5D814D-3E3F-9C4A-9BE7-B642230B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MEMBERS &amp; OFFICERS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EFFBC-051F-DC4B-9702-539CA11FCA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938268" y="2066812"/>
            <a:ext cx="7039864" cy="312420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2400" b="1" u="sng" dirty="0"/>
              <a:t>OFFICERS</a:t>
            </a:r>
            <a:r>
              <a:rPr lang="en-US" sz="2400" b="1" dirty="0"/>
              <a:t>:</a:t>
            </a:r>
            <a:endParaRPr lang="en-US" sz="2400" dirty="0"/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President:			Don Grundtisch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Vice President:	Terry </a:t>
            </a:r>
            <a:r>
              <a:rPr lang="en-US" sz="2400" dirty="0" err="1"/>
              <a:t>Nuermburger</a:t>
            </a:r>
            <a:endParaRPr lang="en-US" sz="2400" dirty="0"/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Vice President:	Marty </a:t>
            </a:r>
            <a:r>
              <a:rPr lang="en-US" sz="2400" dirty="0" err="1"/>
              <a:t>Hernik</a:t>
            </a:r>
            <a:endParaRPr lang="en-US" sz="2400" dirty="0"/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Treasurer:		Andrea Livsey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Secretary:			Open (Terry Michalek)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A91A-90C4-8F4C-900F-4D0D130E3E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INTRODUCTIONS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54B8AC-F3C4-7042-A3D8-907AFB5B81A8}"/>
              </a:ext>
            </a:extLst>
          </p:cNvPr>
          <p:cNvSpPr txBox="1">
            <a:spLocks/>
          </p:cNvSpPr>
          <p:nvPr/>
        </p:nvSpPr>
        <p:spPr>
          <a:xfrm>
            <a:off x="1143000" y="2074069"/>
            <a:ext cx="3048000" cy="3124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dobe Garamond Pro"/>
                <a:ea typeface="+mn-ea"/>
                <a:cs typeface="Adobe Garamond Pro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b="1" u="sng" dirty="0"/>
              <a:t>BOARD MEMBERS:</a:t>
            </a:r>
            <a:endParaRPr lang="en-US" sz="2400" u="sng" dirty="0"/>
          </a:p>
          <a:p>
            <a:pPr marL="544513" lvl="1" indent="-342900" fontAlgn="auto"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Garamond" panose="02020404030301010803" pitchFamily="18" charset="0"/>
              </a:rPr>
              <a:t>Don Grundtisch 	</a:t>
            </a:r>
          </a:p>
          <a:p>
            <a:pPr marL="544513" lvl="1" indent="-342900" fontAlgn="auto"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Garamond" panose="02020404030301010803" pitchFamily="18" charset="0"/>
              </a:rPr>
              <a:t>Kyle Kraus	</a:t>
            </a:r>
          </a:p>
          <a:p>
            <a:pPr marL="544513" lvl="1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Garamond" panose="02020404030301010803" pitchFamily="18" charset="0"/>
              </a:rPr>
              <a:t>Dennis Lanning	</a:t>
            </a:r>
          </a:p>
          <a:p>
            <a:pPr marL="544513" lvl="1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Garamond" panose="02020404030301010803" pitchFamily="18" charset="0"/>
              </a:rPr>
              <a:t>Patti </a:t>
            </a:r>
            <a:r>
              <a:rPr lang="en-US" sz="2400" dirty="0" err="1">
                <a:latin typeface="Garamond" panose="02020404030301010803" pitchFamily="18" charset="0"/>
              </a:rPr>
              <a:t>Michalek</a:t>
            </a:r>
            <a:r>
              <a:rPr lang="en-US" sz="2400" dirty="0">
                <a:latin typeface="Garamond" panose="02020404030301010803" pitchFamily="18" charset="0"/>
              </a:rPr>
              <a:t>	</a:t>
            </a:r>
          </a:p>
          <a:p>
            <a:pPr marL="544513" lvl="1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Garamond" panose="02020404030301010803" pitchFamily="18" charset="0"/>
              </a:rPr>
              <a:t>Gregg Gray</a:t>
            </a:r>
          </a:p>
        </p:txBody>
      </p:sp>
    </p:spTree>
    <p:extLst>
      <p:ext uri="{BB962C8B-B14F-4D97-AF65-F5344CB8AC3E}">
        <p14:creationId xmlns:p14="http://schemas.microsoft.com/office/powerpoint/2010/main" val="109170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6992-210C-AC4F-979A-6AF18AF1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SUNSHINE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5D033-88BE-AA4B-AEB7-5FCE39955A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981200"/>
            <a:ext cx="10871200" cy="4114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5 New Neighbors </a:t>
            </a:r>
          </a:p>
          <a:p>
            <a:pPr>
              <a:spcAft>
                <a:spcPts val="1200"/>
              </a:spcAft>
            </a:pPr>
            <a:r>
              <a:rPr lang="en-US" dirty="0"/>
              <a:t>Donna Lucas visits new homeowners to deliver gift bags &amp; obtain contact information.  </a:t>
            </a:r>
          </a:p>
          <a:p>
            <a:pPr>
              <a:spcAft>
                <a:spcPts val="1200"/>
              </a:spcAft>
            </a:pPr>
            <a:r>
              <a:rPr lang="en-US" dirty="0"/>
              <a:t>Sunny Dispositions wanted!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pPr marL="0" indent="0" algn="ctr">
              <a:spcAft>
                <a:spcPts val="1200"/>
              </a:spcAft>
              <a:buNone/>
            </a:pPr>
            <a:r>
              <a:rPr lang="en-US" b="1" dirty="0"/>
              <a:t>Thank you Donna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4CE23-7148-8A43-95AC-C4B1361E5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</p:spTree>
    <p:extLst>
      <p:ext uri="{BB962C8B-B14F-4D97-AF65-F5344CB8AC3E}">
        <p14:creationId xmlns:p14="http://schemas.microsoft.com/office/powerpoint/2010/main" val="250229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6992-210C-AC4F-979A-6AF18AF1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SPACE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5D033-88BE-AA4B-AEB7-5FCE39955A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45465" y="1625741"/>
            <a:ext cx="4669536" cy="4495800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2800" b="1" dirty="0"/>
              <a:t>Pond Maintenance</a:t>
            </a:r>
            <a:br>
              <a:rPr lang="en-US" sz="2800" b="1" dirty="0"/>
            </a:br>
            <a:endParaRPr lang="en-US" sz="2800" b="1" dirty="0"/>
          </a:p>
          <a:p>
            <a:pPr lvl="1">
              <a:spcAft>
                <a:spcPts val="12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Garamond" panose="02020404030301010803" pitchFamily="18" charset="0"/>
              </a:rPr>
              <a:t>Don &amp; Marty cleared the brush along the edges of both ponds on Christopher.</a:t>
            </a:r>
          </a:p>
          <a:p>
            <a:pPr lvl="1">
              <a:spcAft>
                <a:spcPts val="12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Garamond" panose="02020404030301010803" pitchFamily="18" charset="0"/>
              </a:rPr>
              <a:t>New grass path around small pond was mowed by Pace.</a:t>
            </a:r>
          </a:p>
          <a:p>
            <a:pPr lvl="1">
              <a:spcAft>
                <a:spcPts val="12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Garamond" panose="02020404030301010803" pitchFamily="18" charset="0"/>
              </a:rPr>
              <a:t>Cattail growth needs to be monitored &amp; treated.</a:t>
            </a:r>
          </a:p>
          <a:p>
            <a:pPr marL="365760" lvl="1" indent="0">
              <a:spcAft>
                <a:spcPts val="1200"/>
              </a:spcAft>
              <a:buClr>
                <a:schemeClr val="tx1"/>
              </a:buClr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FB1D4-F0DF-8248-A5C9-A9C7E5325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pc="100" dirty="0"/>
              <a:t>COMMITTEE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EEF9C-7D0D-754E-834A-76A5F7101B65}"/>
              </a:ext>
            </a:extLst>
          </p:cNvPr>
          <p:cNvSpPr txBox="1"/>
          <p:nvPr/>
        </p:nvSpPr>
        <p:spPr>
          <a:xfrm>
            <a:off x="6477000" y="1625741"/>
            <a:ext cx="52396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ramond" panose="02020404030301010803" pitchFamily="18" charset="0"/>
              </a:rPr>
              <a:t>Landscaping &amp; Mowing</a:t>
            </a:r>
            <a:br>
              <a:rPr lang="en-US" sz="2800" b="1" dirty="0">
                <a:latin typeface="Garamond" panose="02020404030301010803" pitchFamily="18" charset="0"/>
              </a:rPr>
            </a:br>
            <a:endParaRPr lang="en-US" sz="2800" b="1" dirty="0">
              <a:latin typeface="Garamond" panose="02020404030301010803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600" dirty="0">
                <a:latin typeface="Garamond" panose="02020404030301010803" pitchFamily="18" charset="0"/>
              </a:rPr>
              <a:t>Lawn service companies are expecting significant increase in their lawn mowing fees due to: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600" dirty="0">
                <a:latin typeface="Garamond" panose="02020404030301010803" pitchFamily="18" charset="0"/>
              </a:rPr>
              <a:t>Increased labor costs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600" dirty="0">
                <a:latin typeface="Garamond" panose="02020404030301010803" pitchFamily="18" charset="0"/>
              </a:rPr>
              <a:t>Higher gasoline prices</a:t>
            </a:r>
            <a:br>
              <a:rPr lang="en-US" sz="2600" dirty="0">
                <a:latin typeface="Garamond" panose="02020404030301010803" pitchFamily="18" charset="0"/>
              </a:rPr>
            </a:br>
            <a:endParaRPr lang="en-US" sz="2600" dirty="0">
              <a:latin typeface="Garamond" panose="02020404030301010803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600" dirty="0">
                <a:latin typeface="Garamond" panose="02020404030301010803" pitchFamily="18" charset="0"/>
              </a:rPr>
              <a:t>We are obtaining a number of competitive quotes</a:t>
            </a:r>
          </a:p>
        </p:txBody>
      </p:sp>
    </p:spTree>
    <p:extLst>
      <p:ext uri="{BB962C8B-B14F-4D97-AF65-F5344CB8AC3E}">
        <p14:creationId xmlns:p14="http://schemas.microsoft.com/office/powerpoint/2010/main" val="233368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2859314" y="822960"/>
            <a:ext cx="8636000" cy="3368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spc="100" dirty="0">
                <a:solidFill>
                  <a:schemeClr val="bg1"/>
                </a:solidFill>
              </a:rPr>
              <a:t>GREENSPACE - The Ponds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1" y="762001"/>
            <a:ext cx="7718359" cy="4419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57372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22979</TotalTime>
  <Words>2072</Words>
  <Application>Microsoft Office PowerPoint</Application>
  <PresentationFormat>Widescreen</PresentationFormat>
  <Paragraphs>319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Adobe Garamond Pro</vt:lpstr>
      <vt:lpstr>Adobe Garamond Pro Bold</vt:lpstr>
      <vt:lpstr>Arial</vt:lpstr>
      <vt:lpstr>Calibri</vt:lpstr>
      <vt:lpstr>Courier New</vt:lpstr>
      <vt:lpstr>Garamond</vt:lpstr>
      <vt:lpstr>Tw Cen MT</vt:lpstr>
      <vt:lpstr>Wingdings</vt:lpstr>
      <vt:lpstr>Wingdings 2</vt:lpstr>
      <vt:lpstr>Median</vt:lpstr>
      <vt:lpstr>ANNUAL MEETING    December 08, 2021</vt:lpstr>
      <vt:lpstr>PowerPoint Presentation</vt:lpstr>
      <vt:lpstr>HOMEOWNERS ASSOCIATION’S MISSION</vt:lpstr>
      <vt:lpstr>HOMEOWNERS ASSOCIATION’S MISSION</vt:lpstr>
      <vt:lpstr>HOMEOWNERS ASSOCIATION’S ROLE</vt:lpstr>
      <vt:lpstr>BOARD MEMBERS &amp; OFFICERS </vt:lpstr>
      <vt:lpstr>SUNSHINE COMMITTEE</vt:lpstr>
      <vt:lpstr>GREEN SPACE COMMITTEE</vt:lpstr>
      <vt:lpstr>PowerPoint Presentation</vt:lpstr>
      <vt:lpstr>SMALL POND</vt:lpstr>
      <vt:lpstr>SMALL POND</vt:lpstr>
      <vt:lpstr>BIG POND</vt:lpstr>
      <vt:lpstr>ARCHITECTURAL APPROVALS</vt:lpstr>
      <vt:lpstr>EVENTS COMMITTEE</vt:lpstr>
      <vt:lpstr>PowerPoint Presentation</vt:lpstr>
      <vt:lpstr>Playground</vt:lpstr>
      <vt:lpstr>Sports &amp; Events Court</vt:lpstr>
      <vt:lpstr>Sports Court</vt:lpstr>
      <vt:lpstr>Sports Court</vt:lpstr>
      <vt:lpstr>Sports Court</vt:lpstr>
      <vt:lpstr>Lighting</vt:lpstr>
      <vt:lpstr>Lighting (continued)</vt:lpstr>
      <vt:lpstr>New Website</vt:lpstr>
      <vt:lpstr>General Neighborhood Reminders</vt:lpstr>
      <vt:lpstr>Good Neighbor Reminders</vt:lpstr>
      <vt:lpstr>Paperwork Turnaround</vt:lpstr>
      <vt:lpstr>Volunteering</vt:lpstr>
      <vt:lpstr>Budget </vt:lpstr>
      <vt:lpstr>Budget </vt:lpstr>
      <vt:lpstr>PowerPoint Presentation</vt:lpstr>
      <vt:lpstr>PowerPoint Presentation</vt:lpstr>
      <vt:lpstr>PUD Property by Tracks</vt:lpstr>
      <vt:lpstr>Briercliff Townhomes</vt:lpstr>
      <vt:lpstr>0 Briercliff Townhomes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Briercliff Homeowner’s Association</dc:title>
  <dc:creator>Susan</dc:creator>
  <cp:lastModifiedBy>Don Grundtisch</cp:lastModifiedBy>
  <cp:revision>221</cp:revision>
  <cp:lastPrinted>2011-12-13T17:35:35Z</cp:lastPrinted>
  <dcterms:created xsi:type="dcterms:W3CDTF">2009-11-05T02:13:21Z</dcterms:created>
  <dcterms:modified xsi:type="dcterms:W3CDTF">2021-12-09T00:53:57Z</dcterms:modified>
</cp:coreProperties>
</file>