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0"/>
  </p:notesMasterIdLst>
  <p:sldIdLst>
    <p:sldId id="283" r:id="rId2"/>
    <p:sldId id="274" r:id="rId3"/>
    <p:sldId id="408" r:id="rId4"/>
    <p:sldId id="409" r:id="rId5"/>
    <p:sldId id="397" r:id="rId6"/>
    <p:sldId id="414" r:id="rId7"/>
    <p:sldId id="383" r:id="rId8"/>
    <p:sldId id="388" r:id="rId9"/>
    <p:sldId id="417" r:id="rId10"/>
    <p:sldId id="402" r:id="rId11"/>
    <p:sldId id="403" r:id="rId12"/>
    <p:sldId id="418" r:id="rId13"/>
    <p:sldId id="407" r:id="rId14"/>
    <p:sldId id="411" r:id="rId15"/>
    <p:sldId id="404" r:id="rId16"/>
    <p:sldId id="398" r:id="rId17"/>
    <p:sldId id="415" r:id="rId18"/>
    <p:sldId id="416" r:id="rId19"/>
    <p:sldId id="380" r:id="rId20"/>
    <p:sldId id="381" r:id="rId21"/>
    <p:sldId id="382" r:id="rId22"/>
    <p:sldId id="260" r:id="rId23"/>
    <p:sldId id="396" r:id="rId24"/>
    <p:sldId id="385" r:id="rId25"/>
    <p:sldId id="387" r:id="rId26"/>
    <p:sldId id="371" r:id="rId27"/>
    <p:sldId id="399" r:id="rId28"/>
    <p:sldId id="315"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111" autoAdjust="0"/>
  </p:normalViewPr>
  <p:slideViewPr>
    <p:cSldViewPr>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1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CCCFC4-F34D-CF48-A7D9-1E104D517113}" type="slidenum">
              <a:rPr lang="en-US"/>
              <a:pPr/>
              <a:t>‹#›</a:t>
            </a:fld>
            <a:endParaRPr lang="en-US" dirty="0"/>
          </a:p>
        </p:txBody>
      </p:sp>
    </p:spTree>
    <p:extLst>
      <p:ext uri="{BB962C8B-B14F-4D97-AF65-F5344CB8AC3E}">
        <p14:creationId xmlns:p14="http://schemas.microsoft.com/office/powerpoint/2010/main" val="2108359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&amp; Approve MINS – </a:t>
            </a:r>
            <a:r>
              <a:rPr lang="en-US" b="1" dirty="0"/>
              <a:t>DON </a:t>
            </a:r>
            <a:endParaRPr lang="en-US" b="0" dirty="0"/>
          </a:p>
          <a:p>
            <a:endParaRPr lang="en-US" b="1" dirty="0"/>
          </a:p>
        </p:txBody>
      </p:sp>
      <p:sp>
        <p:nvSpPr>
          <p:cNvPr id="4" name="Slide Number Placeholder 3"/>
          <p:cNvSpPr>
            <a:spLocks noGrp="1"/>
          </p:cNvSpPr>
          <p:nvPr>
            <p:ph type="sldNum" sz="quarter" idx="10"/>
          </p:nvPr>
        </p:nvSpPr>
        <p:spPr/>
        <p:txBody>
          <a:bodyPr/>
          <a:lstStyle/>
          <a:p>
            <a:fld id="{73CCCFC4-F34D-CF48-A7D9-1E104D517113}" type="slidenum">
              <a:rPr lang="en-US" smtClean="0"/>
              <a:pPr/>
              <a:t>2</a:t>
            </a:fld>
            <a:endParaRPr lang="en-US" dirty="0"/>
          </a:p>
        </p:txBody>
      </p:sp>
    </p:spTree>
    <p:extLst>
      <p:ext uri="{BB962C8B-B14F-4D97-AF65-F5344CB8AC3E}">
        <p14:creationId xmlns:p14="http://schemas.microsoft.com/office/powerpoint/2010/main" val="64503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23</a:t>
            </a:fld>
            <a:endParaRPr lang="en-US" dirty="0"/>
          </a:p>
        </p:txBody>
      </p:sp>
    </p:spTree>
    <p:extLst>
      <p:ext uri="{BB962C8B-B14F-4D97-AF65-F5344CB8AC3E}">
        <p14:creationId xmlns:p14="http://schemas.microsoft.com/office/powerpoint/2010/main" val="387760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24</a:t>
            </a:fld>
            <a:endParaRPr lang="en-US" dirty="0"/>
          </a:p>
        </p:txBody>
      </p:sp>
    </p:spTree>
    <p:extLst>
      <p:ext uri="{BB962C8B-B14F-4D97-AF65-F5344CB8AC3E}">
        <p14:creationId xmlns:p14="http://schemas.microsoft.com/office/powerpoint/2010/main" val="103734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in officer’s stipends.</a:t>
            </a:r>
          </a:p>
        </p:txBody>
      </p:sp>
      <p:sp>
        <p:nvSpPr>
          <p:cNvPr id="4" name="Slide Number Placeholder 3"/>
          <p:cNvSpPr>
            <a:spLocks noGrp="1"/>
          </p:cNvSpPr>
          <p:nvPr>
            <p:ph type="sldNum" sz="quarter" idx="5"/>
          </p:nvPr>
        </p:nvSpPr>
        <p:spPr/>
        <p:txBody>
          <a:bodyPr/>
          <a:lstStyle/>
          <a:p>
            <a:fld id="{73CCCFC4-F34D-CF48-A7D9-1E104D517113}" type="slidenum">
              <a:rPr lang="en-US" smtClean="0"/>
              <a:pPr/>
              <a:t>25</a:t>
            </a:fld>
            <a:endParaRPr lang="en-US" dirty="0"/>
          </a:p>
        </p:txBody>
      </p:sp>
    </p:spTree>
    <p:extLst>
      <p:ext uri="{BB962C8B-B14F-4D97-AF65-F5344CB8AC3E}">
        <p14:creationId xmlns:p14="http://schemas.microsoft.com/office/powerpoint/2010/main" val="253178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C869407-3B14-E742-9E27-7A135DDCE038}" type="slidenum">
              <a:rPr lang="en-US"/>
              <a:pPr eaLnBrk="1" hangingPunct="1"/>
              <a:t>26</a:t>
            </a:fld>
            <a:endParaRPr lang="en-US" dirty="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aseline="0" dirty="0"/>
              <a:t>Planned Unit Development</a:t>
            </a:r>
            <a:endParaRPr lang="en-US" dirty="0"/>
          </a:p>
        </p:txBody>
      </p:sp>
    </p:spTree>
    <p:extLst>
      <p:ext uri="{BB962C8B-B14F-4D97-AF65-F5344CB8AC3E}">
        <p14:creationId xmlns:p14="http://schemas.microsoft.com/office/powerpoint/2010/main" val="104192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CCFC4-F34D-CF48-A7D9-1E104D517113}" type="slidenum">
              <a:rPr lang="en-US" smtClean="0"/>
              <a:pPr/>
              <a:t>28</a:t>
            </a:fld>
            <a:endParaRPr lang="en-US" dirty="0"/>
          </a:p>
        </p:txBody>
      </p:sp>
    </p:spTree>
    <p:extLst>
      <p:ext uri="{BB962C8B-B14F-4D97-AF65-F5344CB8AC3E}">
        <p14:creationId xmlns:p14="http://schemas.microsoft.com/office/powerpoint/2010/main" val="40510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7</a:t>
            </a:fld>
            <a:endParaRPr lang="en-US" dirty="0"/>
          </a:p>
        </p:txBody>
      </p:sp>
    </p:spTree>
    <p:extLst>
      <p:ext uri="{BB962C8B-B14F-4D97-AF65-F5344CB8AC3E}">
        <p14:creationId xmlns:p14="http://schemas.microsoft.com/office/powerpoint/2010/main" val="1179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8</a:t>
            </a:fld>
            <a:endParaRPr lang="en-US" dirty="0"/>
          </a:p>
        </p:txBody>
      </p:sp>
    </p:spTree>
    <p:extLst>
      <p:ext uri="{BB962C8B-B14F-4D97-AF65-F5344CB8AC3E}">
        <p14:creationId xmlns:p14="http://schemas.microsoft.com/office/powerpoint/2010/main" val="229158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1200"/>
              </a:spcAft>
            </a:pPr>
            <a:endParaRPr lang="en-US" sz="1400"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10</a:t>
            </a:fld>
            <a:endParaRPr lang="en-US" dirty="0"/>
          </a:p>
        </p:txBody>
      </p:sp>
    </p:spTree>
    <p:extLst>
      <p:ext uri="{BB962C8B-B14F-4D97-AF65-F5344CB8AC3E}">
        <p14:creationId xmlns:p14="http://schemas.microsoft.com/office/powerpoint/2010/main" val="98669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11</a:t>
            </a:fld>
            <a:endParaRPr lang="en-US" dirty="0"/>
          </a:p>
        </p:txBody>
      </p:sp>
    </p:spTree>
    <p:extLst>
      <p:ext uri="{BB962C8B-B14F-4D97-AF65-F5344CB8AC3E}">
        <p14:creationId xmlns:p14="http://schemas.microsoft.com/office/powerpoint/2010/main" val="203445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tons of stone, 3 ft drop in elevation</a:t>
            </a:r>
          </a:p>
        </p:txBody>
      </p:sp>
      <p:sp>
        <p:nvSpPr>
          <p:cNvPr id="4" name="Slide Number Placeholder 3"/>
          <p:cNvSpPr>
            <a:spLocks noGrp="1"/>
          </p:cNvSpPr>
          <p:nvPr>
            <p:ph type="sldNum" sz="quarter" idx="5"/>
          </p:nvPr>
        </p:nvSpPr>
        <p:spPr/>
        <p:txBody>
          <a:bodyPr/>
          <a:lstStyle/>
          <a:p>
            <a:fld id="{73CCCFC4-F34D-CF48-A7D9-1E104D517113}" type="slidenum">
              <a:rPr lang="en-US" smtClean="0"/>
              <a:pPr/>
              <a:t>14</a:t>
            </a:fld>
            <a:endParaRPr lang="en-US" dirty="0"/>
          </a:p>
        </p:txBody>
      </p:sp>
    </p:spTree>
    <p:extLst>
      <p:ext uri="{BB962C8B-B14F-4D97-AF65-F5344CB8AC3E}">
        <p14:creationId xmlns:p14="http://schemas.microsoft.com/office/powerpoint/2010/main" val="408966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20</a:t>
            </a:fld>
            <a:endParaRPr lang="en-US" dirty="0"/>
          </a:p>
        </p:txBody>
      </p:sp>
    </p:spTree>
    <p:extLst>
      <p:ext uri="{BB962C8B-B14F-4D97-AF65-F5344CB8AC3E}">
        <p14:creationId xmlns:p14="http://schemas.microsoft.com/office/powerpoint/2010/main" val="189688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50000"/>
              </a:lnSpc>
              <a:buFont typeface="+mj-lt"/>
              <a:buNone/>
            </a:pPr>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21</a:t>
            </a:fld>
            <a:endParaRPr lang="en-US" dirty="0"/>
          </a:p>
        </p:txBody>
      </p:sp>
    </p:spTree>
    <p:extLst>
      <p:ext uri="{BB962C8B-B14F-4D97-AF65-F5344CB8AC3E}">
        <p14:creationId xmlns:p14="http://schemas.microsoft.com/office/powerpoint/2010/main" val="180157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9BA0254-056B-9F4E-8C89-979385F72FE4}" type="slidenum">
              <a:rPr lang="en-US"/>
              <a:pPr eaLnBrk="1" hangingPunct="1"/>
              <a:t>22</a:t>
            </a:fld>
            <a:endParaRPr lang="en-US" dirty="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9383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2133600" y="4648200"/>
            <a:ext cx="9753600" cy="685800"/>
          </a:xfrm>
        </p:spPr>
        <p:txBody>
          <a:bodyPr anchor="ctr"/>
          <a:lstStyle>
            <a:lvl1pPr algn="l">
              <a:buNone/>
              <a:defRPr sz="2800" b="0">
                <a:solidFill>
                  <a:srgbClr val="FFFFFF"/>
                </a:solidFill>
              </a:defRPr>
            </a:lvl1pPr>
          </a:lstStyle>
          <a:p>
            <a:r>
              <a:rPr kumimoji="0" lang="en-US" dirty="0"/>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D8E616E-4352-5B4F-8448-4161387695DB}" type="slidenum">
              <a:rPr lang="en-US" smtClean="0"/>
              <a:pPr/>
              <a:t>‹#›</a:t>
            </a:fld>
            <a:endParaRPr lang="en-US" dirty="0"/>
          </a:p>
        </p:txBody>
      </p:sp>
      <p:pic>
        <p:nvPicPr>
          <p:cNvPr id="12" name="Picture 11" descr="bcLogo.png">
            <a:extLst>
              <a:ext uri="{FF2B5EF4-FFF2-40B4-BE49-F238E27FC236}">
                <a16:creationId xmlns:a16="http://schemas.microsoft.com/office/drawing/2014/main" id="{846D9B1F-B76C-784C-809A-15E6FA5724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7600" y="1752600"/>
            <a:ext cx="7095067" cy="12573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hasCustomPrompt="1"/>
          </p:nvPr>
        </p:nvSpPr>
        <p:spPr>
          <a:xfrm>
            <a:off x="3149600" y="6050037"/>
            <a:ext cx="8940800" cy="685800"/>
          </a:xfrm>
        </p:spPr>
        <p:txBody>
          <a:bodyPr anchor="ctr">
            <a:normAutofit/>
          </a:bodyPr>
          <a:lstStyle>
            <a:lvl1pPr marL="0" indent="0" algn="l">
              <a:buNone/>
              <a:defRPr sz="2600">
                <a:solidFill>
                  <a:srgbClr val="FFFFFF"/>
                </a:solidFill>
                <a:latin typeface="Garamond" panose="02020404030301010803"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latin typeface="Garamond"/>
                <a:cs typeface="Garamond"/>
              </a:defRPr>
            </a:lvl1pPr>
          </a:lstStyle>
          <a:p>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754ED01-E2A0-4C1E-8E21-014B99041579}" type="slidenum">
              <a:rPr lang="en-US" smtClean="0"/>
              <a:pPr/>
              <a:t>‹#›</a:t>
            </a:fld>
            <a:endParaRPr lang="en-US" dirty="0"/>
          </a:p>
        </p:txBody>
      </p:sp>
      <p:pic>
        <p:nvPicPr>
          <p:cNvPr id="12" name="Picture 11" descr="bcLogo.png">
            <a:extLst>
              <a:ext uri="{FF2B5EF4-FFF2-40B4-BE49-F238E27FC236}">
                <a16:creationId xmlns:a16="http://schemas.microsoft.com/office/drawing/2014/main" id="{5B56E645-3C4F-DF4D-B7E2-88D5244D287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8600" y="213815"/>
            <a:ext cx="3437467" cy="609145"/>
          </a:xfrm>
          <a:prstGeom prst="rect">
            <a:avLst/>
          </a:prstGeom>
        </p:spPr>
      </p:pic>
      <p:sp>
        <p:nvSpPr>
          <p:cNvPr id="4" name="Text Placeholder 3">
            <a:extLst>
              <a:ext uri="{FF2B5EF4-FFF2-40B4-BE49-F238E27FC236}">
                <a16:creationId xmlns:a16="http://schemas.microsoft.com/office/drawing/2014/main" id="{64CF860C-999A-8047-B9CE-7A89106DB3A6}"/>
              </a:ext>
            </a:extLst>
          </p:cNvPr>
          <p:cNvSpPr>
            <a:spLocks noGrp="1"/>
          </p:cNvSpPr>
          <p:nvPr>
            <p:ph type="body" sz="quarter" idx="13"/>
          </p:nvPr>
        </p:nvSpPr>
        <p:spPr>
          <a:xfrm>
            <a:off x="3144838" y="822325"/>
            <a:ext cx="89455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864" y="228600"/>
            <a:ext cx="7641336" cy="990600"/>
          </a:xfrm>
        </p:spPr>
        <p:txBody>
          <a:bodyPr>
            <a:normAutofit/>
          </a:bodyPr>
          <a:lstStyle>
            <a:lvl1pPr>
              <a:defRPr sz="2800"/>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139673-E125-764F-BB59-34E3775662CF}"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lvl1pPr marL="320040" indent="-320040">
              <a:buClr>
                <a:schemeClr val="tx1"/>
              </a:buClr>
              <a:buFont typeface="Courier New" panose="02070309020205020404" pitchFamily="49" charset="0"/>
              <a:buChar char="o"/>
              <a:defRPr/>
            </a:lvl1pPr>
            <a:lvl2pPr marL="640080" indent="-274320">
              <a:buClr>
                <a:schemeClr val="tx1"/>
              </a:buClr>
              <a:buFont typeface="Courier New" panose="02070309020205020404" pitchFamily="49" charset="0"/>
              <a:buChar char="o"/>
              <a:defRPr/>
            </a:lvl2pPr>
            <a:lvl3pPr marL="914400" indent="-228600">
              <a:buClr>
                <a:schemeClr val="tx1"/>
              </a:buClr>
              <a:buFont typeface="Courier New" panose="02070309020205020404" pitchFamily="49" charset="0"/>
              <a:buChar char="o"/>
              <a:defRPr/>
            </a:lvl3pPr>
            <a:lvl4pPr marL="1371600" indent="-228600">
              <a:buClr>
                <a:schemeClr val="tx1"/>
              </a:buClr>
              <a:buFont typeface="Courier New" panose="02070309020205020404" pitchFamily="49" charset="0"/>
              <a:buChar char="o"/>
              <a:defRPr/>
            </a:lvl4pPr>
            <a:lvl5pPr marL="1828800" indent="-228600">
              <a:buClr>
                <a:schemeClr val="tx1"/>
              </a:buClr>
              <a:buFont typeface="Courier New" panose="02070309020205020404" pitchFamily="49" charset="0"/>
              <a:buChar char="o"/>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descr="bcLogo.png">
            <a:extLst>
              <a:ext uri="{FF2B5EF4-FFF2-40B4-BE49-F238E27FC236}">
                <a16:creationId xmlns:a16="http://schemas.microsoft.com/office/drawing/2014/main" id="{EC2771FA-D3E2-6F44-93E1-63DE04267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54533" y="381586"/>
            <a:ext cx="3437467" cy="609145"/>
          </a:xfrm>
          <a:prstGeom prst="rect">
            <a:avLst/>
          </a:prstGeom>
        </p:spPr>
      </p:pic>
      <p:sp>
        <p:nvSpPr>
          <p:cNvPr id="9" name="Rectangle 8">
            <a:extLst>
              <a:ext uri="{FF2B5EF4-FFF2-40B4-BE49-F238E27FC236}">
                <a16:creationId xmlns:a16="http://schemas.microsoft.com/office/drawing/2014/main" id="{2ED158E4-2EA1-D34E-B47D-D820EF8D55C6}"/>
              </a:ext>
            </a:extLst>
          </p:cNvPr>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a:extLst>
              <a:ext uri="{FF2B5EF4-FFF2-40B4-BE49-F238E27FC236}">
                <a16:creationId xmlns:a16="http://schemas.microsoft.com/office/drawing/2014/main" id="{10EA1928-6666-C443-BB41-BF449CF1B6EE}"/>
              </a:ext>
            </a:extLst>
          </p:cNvPr>
          <p:cNvSpPr/>
          <p:nvPr userDrawn="1"/>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Text Placeholder 10">
            <a:extLst>
              <a:ext uri="{FF2B5EF4-FFF2-40B4-BE49-F238E27FC236}">
                <a16:creationId xmlns:a16="http://schemas.microsoft.com/office/drawing/2014/main" id="{11D86DF2-D3A0-4C46-98D9-61977BCE6E0B}"/>
              </a:ext>
            </a:extLst>
          </p:cNvPr>
          <p:cNvSpPr>
            <a:spLocks noGrp="1"/>
          </p:cNvSpPr>
          <p:nvPr>
            <p:ph type="body" sz="quarter" idx="13" hasCustomPrompt="1"/>
          </p:nvPr>
        </p:nvSpPr>
        <p:spPr>
          <a:xfrm>
            <a:off x="3505200" y="6053138"/>
            <a:ext cx="8686800" cy="652331"/>
          </a:xfrm>
        </p:spPr>
        <p:txBody>
          <a:bodyPr/>
          <a:lstStyle>
            <a:lvl1pPr marL="0" indent="0">
              <a:buNone/>
              <a:defRPr>
                <a:latin typeface="Garamond" panose="02020404030301010803" pitchFamily="18" charset="0"/>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3315" y="124097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14514" y="21771"/>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14514" y="97971"/>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843314" y="97971"/>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843314" y="97971"/>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14514" y="250371"/>
            <a:ext cx="1727200" cy="701676"/>
          </a:xfrm>
        </p:spPr>
        <p:txBody>
          <a:bodyPr>
            <a:noAutofit/>
          </a:bodyPr>
          <a:lstStyle>
            <a:lvl1pPr>
              <a:defRPr sz="2400">
                <a:solidFill>
                  <a:srgbClr val="FFFFFF"/>
                </a:solidFill>
              </a:defRPr>
            </a:lvl1pPr>
          </a:lstStyle>
          <a:p>
            <a:fld id="{2754ED01-E2A0-4C1E-8E21-014B9904157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fld id="{1A4B61B1-DA0D-D14C-AFAF-16A8FDA81A76}" type="slidenum">
              <a:rPr lang="en-US" smtClean="0"/>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fld id="{5E481361-A1F4-814C-9AEE-5C0D6B560973}" type="slidenum">
              <a:rPr lang="en-US" smtClean="0"/>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5B4718A-189C-9840-89F1-B4608B8FC1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ABB0F4F-0C8F-7E46-B4A6-1037926777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139673-E125-764F-BB59-34E3775662CF}"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1222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3628712-E5D1-184C-A673-01B71E5959E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12" r:id="rId2"/>
    <p:sldLayoutId id="2147483713" r:id="rId3"/>
    <p:sldLayoutId id="2147483714" r:id="rId4"/>
    <p:sldLayoutId id="2147483715" r:id="rId5"/>
    <p:sldLayoutId id="2147483716" r:id="rId6"/>
    <p:sldLayoutId id="2147483717" r:id="rId7"/>
    <p:sldLayoutId id="2147483718" r:id="rId8"/>
    <p:sldLayoutId id="2147483721" r:id="rId9"/>
  </p:sldLayoutIdLst>
  <p:hf hdr="0" ftr="0" dt="0"/>
  <p:txStyles>
    <p:titleStyle>
      <a:lvl1pPr algn="l" rtl="0" eaLnBrk="1" latinLnBrk="0" hangingPunct="1">
        <a:spcBef>
          <a:spcPct val="0"/>
        </a:spcBef>
        <a:buNone/>
        <a:defRPr kumimoji="0" sz="4400" kern="1200">
          <a:solidFill>
            <a:schemeClr val="tx2"/>
          </a:solidFill>
          <a:latin typeface="Adobe Garamond Pro"/>
          <a:ea typeface="+mj-ea"/>
          <a:cs typeface="Adobe Garamond Pro"/>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oa@briercliffhomeowners.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E1EC7C-2595-6048-BF6F-4EAD2DDA64D9}"/>
              </a:ext>
            </a:extLst>
          </p:cNvPr>
          <p:cNvSpPr>
            <a:spLocks noGrp="1"/>
          </p:cNvSpPr>
          <p:nvPr>
            <p:ph type="title"/>
          </p:nvPr>
        </p:nvSpPr>
        <p:spPr/>
        <p:txBody>
          <a:bodyPr>
            <a:normAutofit/>
          </a:bodyPr>
          <a:lstStyle/>
          <a:p>
            <a:pPr marL="0" indent="0"/>
            <a:r>
              <a:rPr lang="en-US" b="1" dirty="0">
                <a:solidFill>
                  <a:schemeClr val="tx1"/>
                </a:solidFill>
                <a:latin typeface="Adobe Garamond Pro Bold"/>
                <a:cs typeface="Adobe Garamond Pro Bold"/>
              </a:rPr>
              <a:t>ANNUAL MEETING  		</a:t>
            </a:r>
            <a:r>
              <a:rPr lang="en-US" b="1" dirty="0">
                <a:solidFill>
                  <a:schemeClr val="tx1"/>
                </a:solidFill>
              </a:rPr>
              <a:t>December 11</a:t>
            </a:r>
            <a:r>
              <a:rPr lang="en-US" b="1" dirty="0">
                <a:solidFill>
                  <a:schemeClr val="tx1"/>
                </a:solidFill>
                <a:latin typeface="Adobe Garamond Pro Bold"/>
                <a:cs typeface="Adobe Garamond Pro Bold"/>
              </a:rPr>
              <a:t>, 2024</a:t>
            </a:r>
            <a:endParaRPr lang="en-US" dirty="0">
              <a:solidFill>
                <a:schemeClr val="tx1"/>
              </a:solidFill>
            </a:endParaRPr>
          </a:p>
        </p:txBody>
      </p:sp>
      <p:sp>
        <p:nvSpPr>
          <p:cNvPr id="5" name="Slide Number Placeholder 4">
            <a:extLst>
              <a:ext uri="{FF2B5EF4-FFF2-40B4-BE49-F238E27FC236}">
                <a16:creationId xmlns:a16="http://schemas.microsoft.com/office/drawing/2014/main" id="{FD07080D-3326-9EF1-22A2-FEEDDCF03A52}"/>
              </a:ext>
            </a:extLst>
          </p:cNvPr>
          <p:cNvSpPr>
            <a:spLocks noGrp="1"/>
          </p:cNvSpPr>
          <p:nvPr>
            <p:ph type="sldNum" sz="quarter" idx="11"/>
          </p:nvPr>
        </p:nvSpPr>
        <p:spPr/>
        <p:txBody>
          <a:bodyPr/>
          <a:lstStyle/>
          <a:p>
            <a:fld id="{1D8E616E-4352-5B4F-8448-4161387695D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7B0E-4876-45DB-81F5-8FF978BEE8CE}"/>
              </a:ext>
            </a:extLst>
          </p:cNvPr>
          <p:cNvSpPr>
            <a:spLocks noGrp="1"/>
          </p:cNvSpPr>
          <p:nvPr>
            <p:ph type="title"/>
          </p:nvPr>
        </p:nvSpPr>
        <p:spPr/>
        <p:txBody>
          <a:bodyPr/>
          <a:lstStyle/>
          <a:p>
            <a:r>
              <a:rPr lang="en-US" dirty="0"/>
              <a:t>ARCHITECTURAL APPROVALS</a:t>
            </a:r>
          </a:p>
        </p:txBody>
      </p:sp>
      <p:sp>
        <p:nvSpPr>
          <p:cNvPr id="3" name="Content Placeholder 2">
            <a:extLst>
              <a:ext uri="{FF2B5EF4-FFF2-40B4-BE49-F238E27FC236}">
                <a16:creationId xmlns:a16="http://schemas.microsoft.com/office/drawing/2014/main" id="{F7E8C792-3D31-4C78-95AE-6F4AA5ADE5A9}"/>
              </a:ext>
            </a:extLst>
          </p:cNvPr>
          <p:cNvSpPr>
            <a:spLocks noGrp="1"/>
          </p:cNvSpPr>
          <p:nvPr>
            <p:ph sz="quarter" idx="1"/>
          </p:nvPr>
        </p:nvSpPr>
        <p:spPr>
          <a:xfrm>
            <a:off x="279400" y="1629228"/>
            <a:ext cx="5207000" cy="4423910"/>
          </a:xfrm>
        </p:spPr>
        <p:txBody>
          <a:bodyPr>
            <a:normAutofit/>
          </a:bodyPr>
          <a:lstStyle/>
          <a:p>
            <a:pPr marL="0" indent="0">
              <a:spcAft>
                <a:spcPts val="1200"/>
              </a:spcAft>
              <a:buNone/>
            </a:pPr>
            <a:r>
              <a:rPr lang="en-US" b="1" dirty="0"/>
              <a:t>4 Architectural Requests</a:t>
            </a:r>
            <a:br>
              <a:rPr lang="en-US" b="1" dirty="0"/>
            </a:br>
            <a:br>
              <a:rPr lang="en-US" sz="1400" b="1" dirty="0"/>
            </a:br>
            <a:r>
              <a:rPr lang="en-US" b="1" dirty="0"/>
              <a:t>Approved</a:t>
            </a:r>
          </a:p>
          <a:p>
            <a:pPr lvl="1">
              <a:spcAft>
                <a:spcPts val="600"/>
              </a:spcAft>
            </a:pPr>
            <a:r>
              <a:rPr lang="en-US" dirty="0"/>
              <a:t>2 sheds</a:t>
            </a:r>
          </a:p>
          <a:p>
            <a:pPr lvl="1">
              <a:spcAft>
                <a:spcPts val="600"/>
              </a:spcAft>
            </a:pPr>
            <a:r>
              <a:rPr lang="en-US" dirty="0"/>
              <a:t>2 additions</a:t>
            </a:r>
          </a:p>
          <a:p>
            <a:pPr lvl="1">
              <a:spcAft>
                <a:spcPts val="600"/>
              </a:spcAft>
            </a:pPr>
            <a:endParaRPr lang="en-US" dirty="0"/>
          </a:p>
          <a:p>
            <a:pPr marL="57150" lvl="1" indent="0">
              <a:spcAft>
                <a:spcPts val="600"/>
              </a:spcAft>
              <a:buNone/>
            </a:pPr>
            <a:br>
              <a:rPr lang="en-US" sz="1050" dirty="0"/>
            </a:br>
            <a:endParaRPr lang="en-US" b="1" dirty="0"/>
          </a:p>
        </p:txBody>
      </p:sp>
      <p:sp>
        <p:nvSpPr>
          <p:cNvPr id="4" name="Text Placeholder 3">
            <a:extLst>
              <a:ext uri="{FF2B5EF4-FFF2-40B4-BE49-F238E27FC236}">
                <a16:creationId xmlns:a16="http://schemas.microsoft.com/office/drawing/2014/main" id="{8E97CCCD-FB12-B54A-91EB-2FC5491E8662}"/>
              </a:ext>
            </a:extLst>
          </p:cNvPr>
          <p:cNvSpPr>
            <a:spLocks noGrp="1"/>
          </p:cNvSpPr>
          <p:nvPr>
            <p:ph type="body" sz="quarter" idx="13"/>
          </p:nvPr>
        </p:nvSpPr>
        <p:spPr/>
        <p:txBody>
          <a:bodyPr/>
          <a:lstStyle/>
          <a:p>
            <a:r>
              <a:rPr lang="en-US" spc="100" dirty="0"/>
              <a:t>COMMITTEE REPORTS</a:t>
            </a:r>
          </a:p>
        </p:txBody>
      </p:sp>
      <p:sp>
        <p:nvSpPr>
          <p:cNvPr id="5" name="Content Placeholder 2">
            <a:extLst>
              <a:ext uri="{FF2B5EF4-FFF2-40B4-BE49-F238E27FC236}">
                <a16:creationId xmlns:a16="http://schemas.microsoft.com/office/drawing/2014/main" id="{3D4A45A3-6ADE-0449-9381-C1B738825DF6}"/>
              </a:ext>
            </a:extLst>
          </p:cNvPr>
          <p:cNvSpPr txBox="1">
            <a:spLocks/>
          </p:cNvSpPr>
          <p:nvPr/>
        </p:nvSpPr>
        <p:spPr>
          <a:xfrm>
            <a:off x="5715000" y="1621971"/>
            <a:ext cx="6477000" cy="4495800"/>
          </a:xfrm>
          <a:prstGeom prst="rect">
            <a:avLst/>
          </a:prstGeom>
        </p:spPr>
        <p:txBody>
          <a:bodyPr vert="horz">
            <a:normAutofit fontScale="92500" lnSpcReduction="10000"/>
          </a:bodyPr>
          <a:lstStyle>
            <a:lvl1pPr marL="320040" indent="-320040" algn="l" rtl="0" eaLnBrk="1" latinLnBrk="0" hangingPunct="1">
              <a:spcBef>
                <a:spcPts val="700"/>
              </a:spcBef>
              <a:buClr>
                <a:schemeClr val="tx1"/>
              </a:buClr>
              <a:buSzPct val="60000"/>
              <a:buFont typeface="Courier New" panose="02070309020205020404" pitchFamily="49" charset="0"/>
              <a:buChar char="o"/>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tx1"/>
              </a:buClr>
              <a:buSzPct val="70000"/>
              <a:buFont typeface="Courier New" panose="02070309020205020404" pitchFamily="49" charset="0"/>
              <a:buChar char="o"/>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tx1"/>
              </a:buClr>
              <a:buSzPct val="75000"/>
              <a:buFont typeface="Courier New" panose="02070309020205020404" pitchFamily="49" charset="0"/>
              <a:buChar char="o"/>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tx1"/>
              </a:buClr>
              <a:buSzPct val="75000"/>
              <a:buFont typeface="Courier New" panose="02070309020205020404" pitchFamily="49" charset="0"/>
              <a:buChar char="o"/>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tx1"/>
              </a:buClr>
              <a:buSzPct val="65000"/>
              <a:buFont typeface="Courier New" panose="02070309020205020404" pitchFamily="49" charset="0"/>
              <a:buChar char="o"/>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1200"/>
              </a:spcAft>
              <a:buFont typeface="Courier New" panose="02070309020205020404" pitchFamily="49" charset="0"/>
              <a:buNone/>
            </a:pPr>
            <a:r>
              <a:rPr lang="en-US" b="1" dirty="0"/>
              <a:t>Homeowners with structures on HOA property.  </a:t>
            </a:r>
          </a:p>
          <a:p>
            <a:pPr fontAlgn="auto">
              <a:spcAft>
                <a:spcPts val="1200"/>
              </a:spcAft>
            </a:pPr>
            <a:r>
              <a:rPr lang="en-US" dirty="0"/>
              <a:t>We addressed each of the situations based on their distinct circumstances (1 remains open – shed/fence)</a:t>
            </a:r>
          </a:p>
          <a:p>
            <a:pPr fontAlgn="auto">
              <a:spcAft>
                <a:spcPts val="1200"/>
              </a:spcAft>
            </a:pPr>
            <a:r>
              <a:rPr lang="en-US" dirty="0"/>
              <a:t>The HOA is being added as an additional  insured on the homeowner’s insurance policy</a:t>
            </a:r>
          </a:p>
          <a:p>
            <a:pPr lvl="1" fontAlgn="auto">
              <a:spcAft>
                <a:spcPts val="1200"/>
              </a:spcAft>
            </a:pPr>
            <a:r>
              <a:rPr lang="en-US" dirty="0"/>
              <a:t>The structures must be removed PRIOR to the homeowner selling</a:t>
            </a:r>
          </a:p>
        </p:txBody>
      </p:sp>
      <p:sp>
        <p:nvSpPr>
          <p:cNvPr id="8" name="Slide Number Placeholder 7">
            <a:extLst>
              <a:ext uri="{FF2B5EF4-FFF2-40B4-BE49-F238E27FC236}">
                <a16:creationId xmlns:a16="http://schemas.microsoft.com/office/drawing/2014/main" id="{12831F9A-676A-2386-800C-93F26B33F547}"/>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10</a:t>
            </a:fld>
            <a:endParaRPr lang="en-US" dirty="0"/>
          </a:p>
        </p:txBody>
      </p:sp>
    </p:spTree>
    <p:extLst>
      <p:ext uri="{BB962C8B-B14F-4D97-AF65-F5344CB8AC3E}">
        <p14:creationId xmlns:p14="http://schemas.microsoft.com/office/powerpoint/2010/main" val="18004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9E06-FBF7-4DC1-91CF-297A66AAFCC5}"/>
              </a:ext>
            </a:extLst>
          </p:cNvPr>
          <p:cNvSpPr>
            <a:spLocks noGrp="1"/>
          </p:cNvSpPr>
          <p:nvPr>
            <p:ph type="title"/>
          </p:nvPr>
        </p:nvSpPr>
        <p:spPr/>
        <p:txBody>
          <a:bodyPr>
            <a:normAutofit/>
          </a:bodyPr>
          <a:lstStyle/>
          <a:p>
            <a:r>
              <a:rPr lang="en-US" dirty="0"/>
              <a:t>EVENTS COMMITTEE</a:t>
            </a:r>
          </a:p>
        </p:txBody>
      </p:sp>
      <p:sp>
        <p:nvSpPr>
          <p:cNvPr id="3" name="Content Placeholder 2">
            <a:extLst>
              <a:ext uri="{FF2B5EF4-FFF2-40B4-BE49-F238E27FC236}">
                <a16:creationId xmlns:a16="http://schemas.microsoft.com/office/drawing/2014/main" id="{08B3DFFE-6DFD-45F0-92EB-110FC20E6350}"/>
              </a:ext>
            </a:extLst>
          </p:cNvPr>
          <p:cNvSpPr>
            <a:spLocks noGrp="1"/>
          </p:cNvSpPr>
          <p:nvPr>
            <p:ph sz="quarter" idx="1"/>
          </p:nvPr>
        </p:nvSpPr>
        <p:spPr/>
        <p:txBody>
          <a:bodyPr>
            <a:normAutofit/>
          </a:bodyPr>
          <a:lstStyle/>
          <a:p>
            <a:pPr marL="0" indent="0">
              <a:buNone/>
            </a:pPr>
            <a:r>
              <a:rPr lang="en-US" dirty="0"/>
              <a:t>We’re looking for someone to organize &amp; run events for the neighborhood that we’ve had in the past such as</a:t>
            </a:r>
          </a:p>
          <a:p>
            <a:pPr lvl="1"/>
            <a:r>
              <a:rPr lang="en-US" sz="3000" dirty="0"/>
              <a:t>An Easter egg hunt</a:t>
            </a:r>
          </a:p>
          <a:p>
            <a:pPr lvl="1"/>
            <a:r>
              <a:rPr lang="en-US" sz="3000" dirty="0"/>
              <a:t>A chalk party</a:t>
            </a:r>
          </a:p>
          <a:p>
            <a:pPr lvl="1"/>
            <a:r>
              <a:rPr lang="en-US" sz="3000" dirty="0"/>
              <a:t>Ice cream socials</a:t>
            </a:r>
            <a:br>
              <a:rPr lang="en-US" dirty="0"/>
            </a:br>
            <a:endParaRPr lang="en-US" dirty="0"/>
          </a:p>
          <a:p>
            <a:pPr marL="0" indent="0">
              <a:buNone/>
            </a:pPr>
            <a:r>
              <a:rPr lang="en-US" dirty="0"/>
              <a:t>Please consider volunteering! </a:t>
            </a:r>
          </a:p>
          <a:p>
            <a:endParaRPr lang="en-US" sz="1500" dirty="0"/>
          </a:p>
          <a:p>
            <a:pPr marL="0" indent="0" algn="ctr">
              <a:buNone/>
            </a:pPr>
            <a:endParaRPr lang="en-US" b="1" dirty="0"/>
          </a:p>
        </p:txBody>
      </p:sp>
      <p:sp>
        <p:nvSpPr>
          <p:cNvPr id="4" name="Text Placeholder 3">
            <a:extLst>
              <a:ext uri="{FF2B5EF4-FFF2-40B4-BE49-F238E27FC236}">
                <a16:creationId xmlns:a16="http://schemas.microsoft.com/office/drawing/2014/main" id="{CD0CD969-DDE6-1941-92D9-135E64E642FA}"/>
              </a:ext>
            </a:extLst>
          </p:cNvPr>
          <p:cNvSpPr>
            <a:spLocks noGrp="1"/>
          </p:cNvSpPr>
          <p:nvPr>
            <p:ph type="body" sz="quarter" idx="13"/>
          </p:nvPr>
        </p:nvSpPr>
        <p:spPr/>
        <p:txBody>
          <a:bodyPr/>
          <a:lstStyle/>
          <a:p>
            <a:r>
              <a:rPr lang="en-US" spc="100" dirty="0"/>
              <a:t>COMMITTEE REPORTS</a:t>
            </a:r>
          </a:p>
        </p:txBody>
      </p:sp>
      <p:pic>
        <p:nvPicPr>
          <p:cNvPr id="5" name="Picture 4">
            <a:extLst>
              <a:ext uri="{FF2B5EF4-FFF2-40B4-BE49-F238E27FC236}">
                <a16:creationId xmlns:a16="http://schemas.microsoft.com/office/drawing/2014/main" id="{2E9DAD30-DC49-FC4F-AE8C-2FC302DED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2581610"/>
            <a:ext cx="3801208" cy="2483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Slide Number Placeholder 7">
            <a:extLst>
              <a:ext uri="{FF2B5EF4-FFF2-40B4-BE49-F238E27FC236}">
                <a16:creationId xmlns:a16="http://schemas.microsoft.com/office/drawing/2014/main" id="{72441FEC-FB37-5062-EA3C-014FFCD941D0}"/>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11</a:t>
            </a:fld>
            <a:endParaRPr lang="en-US" dirty="0"/>
          </a:p>
        </p:txBody>
      </p:sp>
    </p:spTree>
    <p:extLst>
      <p:ext uri="{BB962C8B-B14F-4D97-AF65-F5344CB8AC3E}">
        <p14:creationId xmlns:p14="http://schemas.microsoft.com/office/powerpoint/2010/main" val="307391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9FD754-3345-E4AE-7944-57BB54109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54" y="1568917"/>
            <a:ext cx="4292600" cy="2146300"/>
          </a:xfrm>
          <a:prstGeom prst="rect">
            <a:avLst/>
          </a:prstGeom>
        </p:spPr>
      </p:pic>
      <p:sp>
        <p:nvSpPr>
          <p:cNvPr id="2" name="Title 1"/>
          <p:cNvSpPr>
            <a:spLocks noGrp="1"/>
          </p:cNvSpPr>
          <p:nvPr>
            <p:ph type="title"/>
          </p:nvPr>
        </p:nvSpPr>
        <p:spPr/>
        <p:txBody>
          <a:bodyPr>
            <a:normAutofit/>
          </a:bodyPr>
          <a:lstStyle/>
          <a:p>
            <a:r>
              <a:rPr lang="en-US" dirty="0"/>
              <a:t>Playground</a:t>
            </a:r>
          </a:p>
        </p:txBody>
      </p:sp>
      <p:pic>
        <p:nvPicPr>
          <p:cNvPr id="5" name="Picture Placeholder 4"/>
          <p:cNvPicPr>
            <a:picLocks noGrp="1" noChangeAspect="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8610600" y="3715217"/>
            <a:ext cx="2819400" cy="1701091"/>
          </a:xfrm>
        </p:spPr>
      </p:pic>
      <p:sp>
        <p:nvSpPr>
          <p:cNvPr id="9" name="TextBox 8">
            <a:extLst>
              <a:ext uri="{FF2B5EF4-FFF2-40B4-BE49-F238E27FC236}">
                <a16:creationId xmlns:a16="http://schemas.microsoft.com/office/drawing/2014/main" id="{34BEE9C5-16C1-9D48-B9D1-1C96525627FD}"/>
              </a:ext>
            </a:extLst>
          </p:cNvPr>
          <p:cNvSpPr txBox="1"/>
          <p:nvPr/>
        </p:nvSpPr>
        <p:spPr>
          <a:xfrm>
            <a:off x="6096000" y="1705451"/>
            <a:ext cx="5486400" cy="3447098"/>
          </a:xfrm>
          <a:prstGeom prst="rect">
            <a:avLst/>
          </a:prstGeom>
          <a:noFill/>
        </p:spPr>
        <p:txBody>
          <a:bodyPr wrap="square" rtlCol="0">
            <a:spAutoFit/>
          </a:bodyPr>
          <a:lstStyle/>
          <a:p>
            <a:pPr marL="0" indent="0">
              <a:buClr>
                <a:schemeClr val="tx1"/>
              </a:buClr>
              <a:buNone/>
            </a:pPr>
            <a:r>
              <a:rPr lang="en-US" sz="2000" dirty="0"/>
              <a:t>Proposed installation of a smaller play-set for 10-years or younger.</a:t>
            </a:r>
          </a:p>
          <a:p>
            <a:pPr marL="0" indent="0">
              <a:buClr>
                <a:schemeClr val="tx1"/>
              </a:buClr>
              <a:buNone/>
            </a:pPr>
            <a:endParaRPr lang="en-US" sz="2000" dirty="0"/>
          </a:p>
          <a:p>
            <a:pPr marL="514350" indent="-514350">
              <a:spcBef>
                <a:spcPts val="600"/>
              </a:spcBef>
              <a:spcAft>
                <a:spcPts val="600"/>
              </a:spcAft>
              <a:buClr>
                <a:schemeClr val="tx1"/>
              </a:buClr>
              <a:buSzPct val="100000"/>
              <a:buFont typeface="+mj-lt"/>
              <a:buAutoNum type="arabicPeriod"/>
            </a:pPr>
            <a:r>
              <a:rPr lang="en-US" sz="2000" dirty="0"/>
              <a:t>Donation of “Like New” Needed</a:t>
            </a:r>
          </a:p>
          <a:p>
            <a:pPr marL="514350" indent="-514350">
              <a:spcBef>
                <a:spcPts val="600"/>
              </a:spcBef>
              <a:spcAft>
                <a:spcPts val="600"/>
              </a:spcAft>
              <a:buClr>
                <a:schemeClr val="tx1"/>
              </a:buClr>
              <a:buSzPct val="100000"/>
              <a:buFont typeface="+mj-lt"/>
              <a:buAutoNum type="arabicPeriod"/>
            </a:pPr>
            <a:r>
              <a:rPr lang="en-US" sz="2000" dirty="0"/>
              <a:t>Volunteers to install</a:t>
            </a:r>
          </a:p>
          <a:p>
            <a:pPr marL="514350" indent="-514350">
              <a:spcBef>
                <a:spcPts val="600"/>
              </a:spcBef>
              <a:spcAft>
                <a:spcPts val="600"/>
              </a:spcAft>
              <a:buClr>
                <a:schemeClr val="tx1"/>
              </a:buClr>
              <a:buSzPct val="100000"/>
              <a:buFont typeface="+mj-lt"/>
              <a:buAutoNum type="arabicPeriod"/>
            </a:pPr>
            <a:r>
              <a:rPr lang="en-US" sz="2000" dirty="0"/>
              <a:t>Playground Set</a:t>
            </a:r>
          </a:p>
          <a:p>
            <a:pPr marL="514350" indent="-514350">
              <a:spcBef>
                <a:spcPts val="600"/>
              </a:spcBef>
              <a:spcAft>
                <a:spcPts val="600"/>
              </a:spcAft>
              <a:buClr>
                <a:schemeClr val="tx1"/>
              </a:buClr>
              <a:buSzPct val="100000"/>
              <a:buFont typeface="+mj-lt"/>
              <a:buAutoNum type="arabicPeriod"/>
            </a:pPr>
            <a:r>
              <a:rPr lang="en-US" sz="2000" dirty="0"/>
              <a:t>Install Fence</a:t>
            </a:r>
          </a:p>
          <a:p>
            <a:pPr>
              <a:buClr>
                <a:schemeClr val="tx1"/>
              </a:buClr>
            </a:pPr>
            <a:endParaRPr lang="en-US" sz="2000" dirty="0"/>
          </a:p>
          <a:p>
            <a:pPr>
              <a:buClr>
                <a:schemeClr val="tx1"/>
              </a:buClr>
            </a:pPr>
            <a:endParaRPr lang="en-US" sz="2000" dirty="0"/>
          </a:p>
        </p:txBody>
      </p:sp>
      <p:pic>
        <p:nvPicPr>
          <p:cNvPr id="12" name="Picture 11">
            <a:extLst>
              <a:ext uri="{FF2B5EF4-FFF2-40B4-BE49-F238E27FC236}">
                <a16:creationId xmlns:a16="http://schemas.microsoft.com/office/drawing/2014/main" id="{51CBB55A-C50C-3646-967B-815305B07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637692">
            <a:off x="1001316" y="2489575"/>
            <a:ext cx="409588" cy="401396"/>
          </a:xfrm>
          <a:prstGeom prst="rect">
            <a:avLst/>
          </a:prstGeom>
          <a:ln w="34925">
            <a:solidFill>
              <a:srgbClr val="FFFF00"/>
            </a:solidFill>
          </a:ln>
        </p:spPr>
      </p:pic>
      <p:cxnSp>
        <p:nvCxnSpPr>
          <p:cNvPr id="18" name="Elbow Connector 17">
            <a:extLst>
              <a:ext uri="{FF2B5EF4-FFF2-40B4-BE49-F238E27FC236}">
                <a16:creationId xmlns:a16="http://schemas.microsoft.com/office/drawing/2014/main" id="{DEA28E41-D4B0-ED43-96C2-4FE499B41FCA}"/>
              </a:ext>
            </a:extLst>
          </p:cNvPr>
          <p:cNvCxnSpPr>
            <a:cxnSpLocks/>
            <a:endCxn id="12" idx="3"/>
          </p:cNvCxnSpPr>
          <p:nvPr/>
        </p:nvCxnSpPr>
        <p:spPr>
          <a:xfrm rot="10800000" flipV="1">
            <a:off x="1232114" y="1813277"/>
            <a:ext cx="4703064" cy="673859"/>
          </a:xfrm>
          <a:prstGeom prst="bentConnector2">
            <a:avLst/>
          </a:prstGeom>
          <a:ln w="38100">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AAF864B5-B40D-9155-9D09-2F5DD7ECB2A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3529" t="22658" r="24845" b="29132"/>
          <a:stretch/>
        </p:blipFill>
        <p:spPr>
          <a:xfrm>
            <a:off x="466956" y="3810000"/>
            <a:ext cx="4246197" cy="2107703"/>
          </a:xfrm>
          <a:prstGeom prst="rect">
            <a:avLst/>
          </a:prstGeom>
        </p:spPr>
      </p:pic>
      <p:sp>
        <p:nvSpPr>
          <p:cNvPr id="36" name="TextBox 35">
            <a:extLst>
              <a:ext uri="{FF2B5EF4-FFF2-40B4-BE49-F238E27FC236}">
                <a16:creationId xmlns:a16="http://schemas.microsoft.com/office/drawing/2014/main" id="{F3E05BFF-F701-DB73-6A3A-E1AC8BD09D2C}"/>
              </a:ext>
            </a:extLst>
          </p:cNvPr>
          <p:cNvSpPr txBox="1"/>
          <p:nvPr/>
        </p:nvSpPr>
        <p:spPr>
          <a:xfrm>
            <a:off x="3382096" y="2970931"/>
            <a:ext cx="1247842" cy="830997"/>
          </a:xfrm>
          <a:prstGeom prst="rect">
            <a:avLst/>
          </a:prstGeom>
          <a:noFill/>
        </p:spPr>
        <p:txBody>
          <a:bodyPr wrap="none" rtlCol="0">
            <a:spAutoFit/>
          </a:bodyPr>
          <a:lstStyle/>
          <a:p>
            <a:r>
              <a:rPr lang="en-US" sz="1600" dirty="0">
                <a:solidFill>
                  <a:srgbClr val="FFFF00"/>
                </a:solidFill>
              </a:rPr>
              <a:t>10’ – Fence</a:t>
            </a:r>
          </a:p>
          <a:p>
            <a:r>
              <a:rPr lang="en-US" sz="1600" dirty="0">
                <a:solidFill>
                  <a:srgbClr val="92D050"/>
                </a:solidFill>
              </a:rPr>
              <a:t>5’– Fence </a:t>
            </a:r>
          </a:p>
          <a:p>
            <a:r>
              <a:rPr lang="en-US" sz="1600" dirty="0">
                <a:solidFill>
                  <a:schemeClr val="accent1">
                    <a:lumMod val="40000"/>
                    <a:lumOff val="60000"/>
                  </a:schemeClr>
                </a:solidFill>
              </a:rPr>
              <a:t>4’– Fence </a:t>
            </a:r>
          </a:p>
        </p:txBody>
      </p:sp>
      <p:sp>
        <p:nvSpPr>
          <p:cNvPr id="15" name="Freeform 14">
            <a:extLst>
              <a:ext uri="{FF2B5EF4-FFF2-40B4-BE49-F238E27FC236}">
                <a16:creationId xmlns:a16="http://schemas.microsoft.com/office/drawing/2014/main" id="{061759CD-AA7F-9DEB-C76E-A11C14F4BF22}"/>
              </a:ext>
            </a:extLst>
          </p:cNvPr>
          <p:cNvSpPr/>
          <p:nvPr/>
        </p:nvSpPr>
        <p:spPr>
          <a:xfrm>
            <a:off x="3482975" y="2257425"/>
            <a:ext cx="320675" cy="733425"/>
          </a:xfrm>
          <a:custGeom>
            <a:avLst/>
            <a:gdLst>
              <a:gd name="connsiteX0" fmla="*/ 0 w 320675"/>
              <a:gd name="connsiteY0" fmla="*/ 22225 h 733425"/>
              <a:gd name="connsiteX1" fmla="*/ 241300 w 320675"/>
              <a:gd name="connsiteY1" fmla="*/ 0 h 733425"/>
              <a:gd name="connsiteX2" fmla="*/ 320675 w 320675"/>
              <a:gd name="connsiteY2" fmla="*/ 714375 h 733425"/>
              <a:gd name="connsiteX3" fmla="*/ 98425 w 320675"/>
              <a:gd name="connsiteY3" fmla="*/ 733425 h 733425"/>
              <a:gd name="connsiteX4" fmla="*/ 98425 w 320675"/>
              <a:gd name="connsiteY4" fmla="*/ 733425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733425">
                <a:moveTo>
                  <a:pt x="0" y="22225"/>
                </a:moveTo>
                <a:lnTo>
                  <a:pt x="241300" y="0"/>
                </a:lnTo>
                <a:lnTo>
                  <a:pt x="320675" y="714375"/>
                </a:lnTo>
                <a:lnTo>
                  <a:pt x="98425" y="733425"/>
                </a:lnTo>
                <a:lnTo>
                  <a:pt x="98425" y="733425"/>
                </a:lnTo>
              </a:path>
            </a:pathLst>
          </a:cu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19785D92-B34C-E2A5-5F41-392F9BF16EDE}"/>
              </a:ext>
            </a:extLst>
          </p:cNvPr>
          <p:cNvSpPr/>
          <p:nvPr/>
        </p:nvSpPr>
        <p:spPr>
          <a:xfrm rot="10800000">
            <a:off x="2674565" y="2323560"/>
            <a:ext cx="320675" cy="733425"/>
          </a:xfrm>
          <a:custGeom>
            <a:avLst/>
            <a:gdLst>
              <a:gd name="connsiteX0" fmla="*/ 0 w 320675"/>
              <a:gd name="connsiteY0" fmla="*/ 22225 h 733425"/>
              <a:gd name="connsiteX1" fmla="*/ 241300 w 320675"/>
              <a:gd name="connsiteY1" fmla="*/ 0 h 733425"/>
              <a:gd name="connsiteX2" fmla="*/ 320675 w 320675"/>
              <a:gd name="connsiteY2" fmla="*/ 714375 h 733425"/>
              <a:gd name="connsiteX3" fmla="*/ 98425 w 320675"/>
              <a:gd name="connsiteY3" fmla="*/ 733425 h 733425"/>
              <a:gd name="connsiteX4" fmla="*/ 98425 w 320675"/>
              <a:gd name="connsiteY4" fmla="*/ 733425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733425">
                <a:moveTo>
                  <a:pt x="0" y="22225"/>
                </a:moveTo>
                <a:lnTo>
                  <a:pt x="241300" y="0"/>
                </a:lnTo>
                <a:lnTo>
                  <a:pt x="320675" y="714375"/>
                </a:lnTo>
                <a:lnTo>
                  <a:pt x="98425" y="733425"/>
                </a:lnTo>
                <a:lnTo>
                  <a:pt x="98425" y="733425"/>
                </a:lnTo>
              </a:path>
            </a:pathLst>
          </a:cu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6F4711C-4E7A-8CFA-45D3-3C79EA8E2564}"/>
              </a:ext>
            </a:extLst>
          </p:cNvPr>
          <p:cNvSpPr/>
          <p:nvPr/>
        </p:nvSpPr>
        <p:spPr>
          <a:xfrm>
            <a:off x="3717925" y="2236778"/>
            <a:ext cx="85725" cy="754071"/>
          </a:xfrm>
          <a:custGeom>
            <a:avLst/>
            <a:gdLst>
              <a:gd name="connsiteX0" fmla="*/ 0 w 85725"/>
              <a:gd name="connsiteY0" fmla="*/ 0 h 736600"/>
              <a:gd name="connsiteX1" fmla="*/ 85725 w 85725"/>
              <a:gd name="connsiteY1" fmla="*/ 736600 h 736600"/>
            </a:gdLst>
            <a:ahLst/>
            <a:cxnLst>
              <a:cxn ang="0">
                <a:pos x="connsiteX0" y="connsiteY0"/>
              </a:cxn>
              <a:cxn ang="0">
                <a:pos x="connsiteX1" y="connsiteY1"/>
              </a:cxn>
            </a:cxnLst>
            <a:rect l="l" t="t" r="r" b="b"/>
            <a:pathLst>
              <a:path w="85725" h="736600">
                <a:moveTo>
                  <a:pt x="0" y="0"/>
                </a:moveTo>
                <a:lnTo>
                  <a:pt x="85725" y="736600"/>
                </a:lnTo>
              </a:path>
            </a:pathLst>
          </a:cu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C08711D9-F261-99B7-8D5D-D266E8A8FB84}"/>
              </a:ext>
            </a:extLst>
          </p:cNvPr>
          <p:cNvSpPr/>
          <p:nvPr/>
        </p:nvSpPr>
        <p:spPr>
          <a:xfrm>
            <a:off x="2677736" y="2320386"/>
            <a:ext cx="85725" cy="760828"/>
          </a:xfrm>
          <a:custGeom>
            <a:avLst/>
            <a:gdLst>
              <a:gd name="connsiteX0" fmla="*/ 0 w 85725"/>
              <a:gd name="connsiteY0" fmla="*/ 0 h 736600"/>
              <a:gd name="connsiteX1" fmla="*/ 85725 w 85725"/>
              <a:gd name="connsiteY1" fmla="*/ 736600 h 736600"/>
            </a:gdLst>
            <a:ahLst/>
            <a:cxnLst>
              <a:cxn ang="0">
                <a:pos x="connsiteX0" y="connsiteY0"/>
              </a:cxn>
              <a:cxn ang="0">
                <a:pos x="connsiteX1" y="connsiteY1"/>
              </a:cxn>
            </a:cxnLst>
            <a:rect l="l" t="t" r="r" b="b"/>
            <a:pathLst>
              <a:path w="85725" h="736600">
                <a:moveTo>
                  <a:pt x="0" y="0"/>
                </a:moveTo>
                <a:lnTo>
                  <a:pt x="85725" y="736600"/>
                </a:lnTo>
              </a:path>
            </a:pathLst>
          </a:cu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F8E28A65-5C6E-2263-E7C3-B9050BFA1ACD}"/>
              </a:ext>
            </a:extLst>
          </p:cNvPr>
          <p:cNvSpPr/>
          <p:nvPr/>
        </p:nvSpPr>
        <p:spPr>
          <a:xfrm rot="16365520">
            <a:off x="3234844" y="2713626"/>
            <a:ext cx="85725" cy="595742"/>
          </a:xfrm>
          <a:custGeom>
            <a:avLst/>
            <a:gdLst>
              <a:gd name="connsiteX0" fmla="*/ 0 w 85725"/>
              <a:gd name="connsiteY0" fmla="*/ 0 h 736600"/>
              <a:gd name="connsiteX1" fmla="*/ 85725 w 85725"/>
              <a:gd name="connsiteY1" fmla="*/ 736600 h 736600"/>
            </a:gdLst>
            <a:ahLst/>
            <a:cxnLst>
              <a:cxn ang="0">
                <a:pos x="connsiteX0" y="connsiteY0"/>
              </a:cxn>
              <a:cxn ang="0">
                <a:pos x="connsiteX1" y="connsiteY1"/>
              </a:cxn>
            </a:cxnLst>
            <a:rect l="l" t="t" r="r" b="b"/>
            <a:pathLst>
              <a:path w="85725" h="736600">
                <a:moveTo>
                  <a:pt x="0" y="0"/>
                </a:moveTo>
                <a:lnTo>
                  <a:pt x="85725" y="736600"/>
                </a:lnTo>
              </a:path>
            </a:pathLst>
          </a:cu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924E97E-62BC-143C-30FE-85E601923A15}"/>
              </a:ext>
            </a:extLst>
          </p:cNvPr>
          <p:cNvSpPr/>
          <p:nvPr/>
        </p:nvSpPr>
        <p:spPr>
          <a:xfrm rot="17253648">
            <a:off x="2908068" y="2214976"/>
            <a:ext cx="85725" cy="203298"/>
          </a:xfrm>
          <a:custGeom>
            <a:avLst/>
            <a:gdLst>
              <a:gd name="connsiteX0" fmla="*/ 0 w 85725"/>
              <a:gd name="connsiteY0" fmla="*/ 0 h 736600"/>
              <a:gd name="connsiteX1" fmla="*/ 85725 w 85725"/>
              <a:gd name="connsiteY1" fmla="*/ 736600 h 736600"/>
            </a:gdLst>
            <a:ahLst/>
            <a:cxnLst>
              <a:cxn ang="0">
                <a:pos x="connsiteX0" y="connsiteY0"/>
              </a:cxn>
              <a:cxn ang="0">
                <a:pos x="connsiteX1" y="connsiteY1"/>
              </a:cxn>
            </a:cxnLst>
            <a:rect l="l" t="t" r="r" b="b"/>
            <a:pathLst>
              <a:path w="85725" h="736600">
                <a:moveTo>
                  <a:pt x="0" y="0"/>
                </a:moveTo>
                <a:lnTo>
                  <a:pt x="85725" y="736600"/>
                </a:lnTo>
              </a:path>
            </a:pathLst>
          </a:cu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FD01844B-7FBA-FC87-CF41-5CB7EA0796F2}"/>
              </a:ext>
            </a:extLst>
          </p:cNvPr>
          <p:cNvSpPr/>
          <p:nvPr/>
        </p:nvSpPr>
        <p:spPr>
          <a:xfrm rot="16807919">
            <a:off x="3312205" y="2144256"/>
            <a:ext cx="85725" cy="298915"/>
          </a:xfrm>
          <a:custGeom>
            <a:avLst/>
            <a:gdLst>
              <a:gd name="connsiteX0" fmla="*/ 0 w 85725"/>
              <a:gd name="connsiteY0" fmla="*/ 0 h 736600"/>
              <a:gd name="connsiteX1" fmla="*/ 85725 w 85725"/>
              <a:gd name="connsiteY1" fmla="*/ 736600 h 736600"/>
            </a:gdLst>
            <a:ahLst/>
            <a:cxnLst>
              <a:cxn ang="0">
                <a:pos x="connsiteX0" y="connsiteY0"/>
              </a:cxn>
              <a:cxn ang="0">
                <a:pos x="connsiteX1" y="connsiteY1"/>
              </a:cxn>
            </a:cxnLst>
            <a:rect l="l" t="t" r="r" b="b"/>
            <a:pathLst>
              <a:path w="85725" h="736600">
                <a:moveTo>
                  <a:pt x="0" y="0"/>
                </a:moveTo>
                <a:lnTo>
                  <a:pt x="85725" y="736600"/>
                </a:lnTo>
              </a:path>
            </a:pathLst>
          </a:cu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FAD9724-611D-964D-3B56-221EF936DFE0}"/>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12</a:t>
            </a:fld>
            <a:endParaRPr lang="en-US" dirty="0"/>
          </a:p>
        </p:txBody>
      </p:sp>
    </p:spTree>
    <p:extLst>
      <p:ext uri="{BB962C8B-B14F-4D97-AF65-F5344CB8AC3E}">
        <p14:creationId xmlns:p14="http://schemas.microsoft.com/office/powerpoint/2010/main" val="272326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958-A13C-8445-8C53-18029F7B36EA}"/>
              </a:ext>
            </a:extLst>
          </p:cNvPr>
          <p:cNvSpPr>
            <a:spLocks noGrp="1"/>
          </p:cNvSpPr>
          <p:nvPr>
            <p:ph type="title"/>
          </p:nvPr>
        </p:nvSpPr>
        <p:spPr/>
        <p:txBody>
          <a:bodyPr>
            <a:normAutofit/>
          </a:bodyPr>
          <a:lstStyle/>
          <a:p>
            <a:r>
              <a:rPr lang="en-US" sz="3200" dirty="0"/>
              <a:t>Sports &amp; Events Court</a:t>
            </a:r>
          </a:p>
        </p:txBody>
      </p:sp>
      <p:sp>
        <p:nvSpPr>
          <p:cNvPr id="11" name="Text Placeholder 10">
            <a:extLst>
              <a:ext uri="{FF2B5EF4-FFF2-40B4-BE49-F238E27FC236}">
                <a16:creationId xmlns:a16="http://schemas.microsoft.com/office/drawing/2014/main" id="{CB9EE140-A008-9A48-83DF-D67D41608976}"/>
              </a:ext>
            </a:extLst>
          </p:cNvPr>
          <p:cNvSpPr>
            <a:spLocks noGrp="1"/>
          </p:cNvSpPr>
          <p:nvPr>
            <p:ph type="body" sz="quarter" idx="13"/>
          </p:nvPr>
        </p:nvSpPr>
        <p:spPr/>
        <p:txBody>
          <a:bodyPr/>
          <a:lstStyle/>
          <a:p>
            <a:r>
              <a:rPr lang="en-US" spc="100" dirty="0"/>
              <a:t>COMMITTEE REPORTS</a:t>
            </a:r>
          </a:p>
        </p:txBody>
      </p:sp>
      <p:pic>
        <p:nvPicPr>
          <p:cNvPr id="4" name="Picture 3">
            <a:extLst>
              <a:ext uri="{FF2B5EF4-FFF2-40B4-BE49-F238E27FC236}">
                <a16:creationId xmlns:a16="http://schemas.microsoft.com/office/drawing/2014/main" id="{CB1D446A-C8C5-3241-8000-91C7B27C6B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514600"/>
            <a:ext cx="4349151"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C375F099-2998-C14C-9AD4-DAC196FFD79B}"/>
              </a:ext>
            </a:extLst>
          </p:cNvPr>
          <p:cNvSpPr txBox="1"/>
          <p:nvPr/>
        </p:nvSpPr>
        <p:spPr>
          <a:xfrm>
            <a:off x="5486400" y="1752600"/>
            <a:ext cx="6553200" cy="3893374"/>
          </a:xfrm>
          <a:prstGeom prst="rect">
            <a:avLst/>
          </a:prstGeom>
          <a:noFill/>
        </p:spPr>
        <p:txBody>
          <a:bodyPr wrap="square" rtlCol="0">
            <a:spAutoFit/>
          </a:bodyPr>
          <a:lstStyle/>
          <a:p>
            <a:r>
              <a:rPr lang="en-US" sz="2800" b="1" u="sng" dirty="0">
                <a:latin typeface="Garamond" panose="02020404030301010803" pitchFamily="18" charset="0"/>
              </a:rPr>
              <a:t>Sports Court/Events Court</a:t>
            </a:r>
          </a:p>
          <a:p>
            <a:r>
              <a:rPr lang="en-US" sz="2800" dirty="0">
                <a:latin typeface="Garamond" panose="02020404030301010803" pitchFamily="18" charset="0"/>
              </a:rPr>
              <a:t>Safe place to play &amp; gather</a:t>
            </a:r>
          </a:p>
          <a:p>
            <a:endParaRPr lang="en-US" sz="1600" dirty="0">
              <a:latin typeface="Garamond" panose="02020404030301010803" pitchFamily="18" charset="0"/>
            </a:endParaRP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Available to ALL kids &amp; All adults</a:t>
            </a: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Brings a </a:t>
            </a:r>
            <a:r>
              <a:rPr lang="en-US" sz="2800" i="1" dirty="0">
                <a:latin typeface="Garamond" panose="02020404030301010803" pitchFamily="18" charset="0"/>
              </a:rPr>
              <a:t>LIFESTYLE </a:t>
            </a:r>
            <a:r>
              <a:rPr lang="en-US" sz="2800" dirty="0">
                <a:latin typeface="Garamond" panose="02020404030301010803" pitchFamily="18" charset="0"/>
              </a:rPr>
              <a:t>to our community</a:t>
            </a: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Basketball, pickleball, 4-square, hockey,  yoga, shuffle-board, etc. </a:t>
            </a: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We already have the storage shed</a:t>
            </a:r>
            <a:endParaRPr lang="en-US" dirty="0">
              <a:latin typeface="Garamond" panose="02020404030301010803" pitchFamily="18" charset="0"/>
            </a:endParaRPr>
          </a:p>
        </p:txBody>
      </p:sp>
      <p:sp>
        <p:nvSpPr>
          <p:cNvPr id="7" name="Slide Number Placeholder 6">
            <a:extLst>
              <a:ext uri="{FF2B5EF4-FFF2-40B4-BE49-F238E27FC236}">
                <a16:creationId xmlns:a16="http://schemas.microsoft.com/office/drawing/2014/main" id="{414EB7A0-F5A7-A0A7-AD6B-475E41E3A7E2}"/>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13</a:t>
            </a:fld>
            <a:endParaRPr lang="en-US" dirty="0"/>
          </a:p>
        </p:txBody>
      </p:sp>
    </p:spTree>
    <p:extLst>
      <p:ext uri="{BB962C8B-B14F-4D97-AF65-F5344CB8AC3E}">
        <p14:creationId xmlns:p14="http://schemas.microsoft.com/office/powerpoint/2010/main" val="146927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958-A13C-8445-8C53-18029F7B36EA}"/>
              </a:ext>
            </a:extLst>
          </p:cNvPr>
          <p:cNvSpPr>
            <a:spLocks noGrp="1"/>
          </p:cNvSpPr>
          <p:nvPr>
            <p:ph type="title"/>
          </p:nvPr>
        </p:nvSpPr>
        <p:spPr/>
        <p:txBody>
          <a:bodyPr>
            <a:normAutofit/>
          </a:bodyPr>
          <a:lstStyle/>
          <a:p>
            <a:r>
              <a:rPr lang="en-US" sz="3200" dirty="0"/>
              <a:t>Sports &amp; Events Court</a:t>
            </a:r>
          </a:p>
        </p:txBody>
      </p:sp>
      <p:sp>
        <p:nvSpPr>
          <p:cNvPr id="11" name="Text Placeholder 10">
            <a:extLst>
              <a:ext uri="{FF2B5EF4-FFF2-40B4-BE49-F238E27FC236}">
                <a16:creationId xmlns:a16="http://schemas.microsoft.com/office/drawing/2014/main" id="{CB9EE140-A008-9A48-83DF-D67D41608976}"/>
              </a:ext>
            </a:extLst>
          </p:cNvPr>
          <p:cNvSpPr>
            <a:spLocks noGrp="1"/>
          </p:cNvSpPr>
          <p:nvPr>
            <p:ph type="body" sz="quarter" idx="13"/>
          </p:nvPr>
        </p:nvSpPr>
        <p:spPr/>
        <p:txBody>
          <a:bodyPr/>
          <a:lstStyle/>
          <a:p>
            <a:r>
              <a:rPr lang="en-US" spc="100" dirty="0"/>
              <a:t>COMMITTEE REPORTS</a:t>
            </a:r>
          </a:p>
        </p:txBody>
      </p:sp>
      <p:pic>
        <p:nvPicPr>
          <p:cNvPr id="4" name="Picture 3">
            <a:extLst>
              <a:ext uri="{FF2B5EF4-FFF2-40B4-BE49-F238E27FC236}">
                <a16:creationId xmlns:a16="http://schemas.microsoft.com/office/drawing/2014/main" id="{CB1D446A-C8C5-3241-8000-91C7B27C6B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768435"/>
            <a:ext cx="4207015" cy="22112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extLst>
              <a:ext uri="{FF2B5EF4-FFF2-40B4-BE49-F238E27FC236}">
                <a16:creationId xmlns:a16="http://schemas.microsoft.com/office/drawing/2014/main" id="{6E8C59EA-C9E1-CC40-90CB-980CE3056204}"/>
              </a:ext>
            </a:extLst>
          </p:cNvPr>
          <p:cNvSpPr/>
          <p:nvPr/>
        </p:nvSpPr>
        <p:spPr>
          <a:xfrm>
            <a:off x="5495692" y="1656397"/>
            <a:ext cx="6477000" cy="646331"/>
          </a:xfrm>
          <a:prstGeom prst="rect">
            <a:avLst/>
          </a:prstGeom>
        </p:spPr>
        <p:txBody>
          <a:bodyPr wrap="square">
            <a:spAutoFit/>
          </a:bodyPr>
          <a:lstStyle/>
          <a:p>
            <a:r>
              <a:rPr lang="en-US" b="1" dirty="0"/>
              <a:t>PHASE 1 - 2021		 $21,000	</a:t>
            </a:r>
            <a:endParaRPr lang="en-US" b="1" i="1" dirty="0"/>
          </a:p>
          <a:p>
            <a:r>
              <a:rPr lang="en-US" dirty="0"/>
              <a:t>1. 60’ x 40’  concrete slab    $21,000</a:t>
            </a:r>
          </a:p>
        </p:txBody>
      </p:sp>
      <p:sp>
        <p:nvSpPr>
          <p:cNvPr id="14" name="Rectangle 13">
            <a:extLst>
              <a:ext uri="{FF2B5EF4-FFF2-40B4-BE49-F238E27FC236}">
                <a16:creationId xmlns:a16="http://schemas.microsoft.com/office/drawing/2014/main" id="{9DE41817-CD44-BC4C-9A80-B2C3DF8D27E4}"/>
              </a:ext>
            </a:extLst>
          </p:cNvPr>
          <p:cNvSpPr/>
          <p:nvPr/>
        </p:nvSpPr>
        <p:spPr>
          <a:xfrm>
            <a:off x="5504984" y="2431424"/>
            <a:ext cx="5240282" cy="1477328"/>
          </a:xfrm>
          <a:prstGeom prst="rect">
            <a:avLst/>
          </a:prstGeom>
        </p:spPr>
        <p:txBody>
          <a:bodyPr wrap="square">
            <a:spAutoFit/>
          </a:bodyPr>
          <a:lstStyle/>
          <a:p>
            <a:r>
              <a:rPr lang="en-US" b="1" dirty="0"/>
              <a:t>PHASE 2 - 2022		$9,479</a:t>
            </a:r>
            <a:r>
              <a:rPr lang="en-US" dirty="0"/>
              <a:t> </a:t>
            </a:r>
          </a:p>
          <a:p>
            <a:pPr marL="342900" indent="-342900">
              <a:buFont typeface="+mj-lt"/>
              <a:buAutoNum type="arabicPeriod"/>
            </a:pPr>
            <a:r>
              <a:rPr lang="en-US" dirty="0"/>
              <a:t>Basketball hoops 	$4,348</a:t>
            </a:r>
          </a:p>
          <a:p>
            <a:pPr marL="342900" indent="-342900">
              <a:buFont typeface="+mj-lt"/>
              <a:buAutoNum type="arabicPeriod"/>
            </a:pPr>
            <a:r>
              <a:rPr lang="en-US" dirty="0"/>
              <a:t>Final grade/topsoil	$2,298 </a:t>
            </a:r>
          </a:p>
          <a:p>
            <a:pPr marL="342900" indent="-342900">
              <a:buFont typeface="+mj-lt"/>
              <a:buAutoNum type="arabicPeriod"/>
            </a:pPr>
            <a:r>
              <a:rPr lang="en-US" dirty="0"/>
              <a:t>Privacy trees 		$1,533 </a:t>
            </a:r>
          </a:p>
          <a:p>
            <a:pPr marL="342900" indent="-342900">
              <a:buFont typeface="+mj-lt"/>
              <a:buAutoNum type="arabicPeriod"/>
            </a:pPr>
            <a:r>
              <a:rPr lang="en-US" dirty="0"/>
              <a:t>Rough grade/drainage  $1,300</a:t>
            </a:r>
          </a:p>
        </p:txBody>
      </p:sp>
      <p:sp>
        <p:nvSpPr>
          <p:cNvPr id="15" name="TextBox 14">
            <a:extLst>
              <a:ext uri="{FF2B5EF4-FFF2-40B4-BE49-F238E27FC236}">
                <a16:creationId xmlns:a16="http://schemas.microsoft.com/office/drawing/2014/main" id="{B10F6B76-DCA3-864B-B6F3-7B9062A7707D}"/>
              </a:ext>
            </a:extLst>
          </p:cNvPr>
          <p:cNvSpPr txBox="1"/>
          <p:nvPr/>
        </p:nvSpPr>
        <p:spPr>
          <a:xfrm>
            <a:off x="5495692" y="4119853"/>
            <a:ext cx="6611882" cy="646331"/>
          </a:xfrm>
          <a:prstGeom prst="rect">
            <a:avLst/>
          </a:prstGeom>
          <a:noFill/>
        </p:spPr>
        <p:txBody>
          <a:bodyPr wrap="square" rtlCol="0">
            <a:spAutoFit/>
          </a:bodyPr>
          <a:lstStyle/>
          <a:p>
            <a:r>
              <a:rPr lang="en-US" b="1" dirty="0"/>
              <a:t>PHASE 3 - 2024		$9,250</a:t>
            </a:r>
          </a:p>
          <a:p>
            <a:pPr marL="342900" indent="-342900">
              <a:buAutoNum type="arabicPeriod"/>
            </a:pPr>
            <a:r>
              <a:rPr lang="en-US" dirty="0"/>
              <a:t>Fencing		$9,250</a:t>
            </a:r>
          </a:p>
        </p:txBody>
      </p:sp>
      <p:sp>
        <p:nvSpPr>
          <p:cNvPr id="5" name="TextBox 4">
            <a:extLst>
              <a:ext uri="{FF2B5EF4-FFF2-40B4-BE49-F238E27FC236}">
                <a16:creationId xmlns:a16="http://schemas.microsoft.com/office/drawing/2014/main" id="{73393FA2-380F-4A5F-E8A6-29BFC1433B5D}"/>
              </a:ext>
            </a:extLst>
          </p:cNvPr>
          <p:cNvSpPr txBox="1"/>
          <p:nvPr/>
        </p:nvSpPr>
        <p:spPr>
          <a:xfrm>
            <a:off x="5474028" y="4979725"/>
            <a:ext cx="6104334" cy="646331"/>
          </a:xfrm>
          <a:prstGeom prst="rect">
            <a:avLst/>
          </a:prstGeom>
          <a:noFill/>
        </p:spPr>
        <p:txBody>
          <a:bodyPr wrap="square">
            <a:spAutoFit/>
          </a:bodyPr>
          <a:lstStyle/>
          <a:p>
            <a:r>
              <a:rPr lang="en-US" b="1" dirty="0"/>
              <a:t>PHASE 4 		To Be Determined</a:t>
            </a:r>
            <a:endParaRPr lang="en-US" dirty="0"/>
          </a:p>
          <a:p>
            <a:r>
              <a:rPr lang="en-US" dirty="0"/>
              <a:t>Custom sports court </a:t>
            </a:r>
            <a:r>
              <a:rPr lang="en-US" i="1" dirty="0"/>
              <a:t>(volunteered installed)</a:t>
            </a:r>
            <a:endParaRPr lang="en-US" dirty="0"/>
          </a:p>
        </p:txBody>
      </p:sp>
      <p:sp>
        <p:nvSpPr>
          <p:cNvPr id="7" name="Slide Number Placeholder 6">
            <a:extLst>
              <a:ext uri="{FF2B5EF4-FFF2-40B4-BE49-F238E27FC236}">
                <a16:creationId xmlns:a16="http://schemas.microsoft.com/office/drawing/2014/main" id="{8FEE9B14-4510-E47E-16C1-C805CA54ACA0}"/>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14</a:t>
            </a:fld>
            <a:endParaRPr lang="en-US" dirty="0"/>
          </a:p>
        </p:txBody>
      </p:sp>
    </p:spTree>
    <p:extLst>
      <p:ext uri="{BB962C8B-B14F-4D97-AF65-F5344CB8AC3E}">
        <p14:creationId xmlns:p14="http://schemas.microsoft.com/office/powerpoint/2010/main" val="359454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958-A13C-8445-8C53-18029F7B36EA}"/>
              </a:ext>
            </a:extLst>
          </p:cNvPr>
          <p:cNvSpPr>
            <a:spLocks noGrp="1"/>
          </p:cNvSpPr>
          <p:nvPr>
            <p:ph type="title"/>
          </p:nvPr>
        </p:nvSpPr>
        <p:spPr/>
        <p:txBody>
          <a:bodyPr/>
          <a:lstStyle/>
          <a:p>
            <a:r>
              <a:rPr lang="en-US" dirty="0"/>
              <a:t>Sports &amp; Events Court</a:t>
            </a:r>
          </a:p>
        </p:txBody>
      </p:sp>
      <p:pic>
        <p:nvPicPr>
          <p:cNvPr id="9" name="Picture 8">
            <a:extLst>
              <a:ext uri="{FF2B5EF4-FFF2-40B4-BE49-F238E27FC236}">
                <a16:creationId xmlns:a16="http://schemas.microsoft.com/office/drawing/2014/main" id="{80BC7CC2-7AA7-C74D-AF6B-7649E715A3E0}"/>
              </a:ext>
            </a:extLst>
          </p:cNvPr>
          <p:cNvPicPr>
            <a:picLocks noChangeAspect="1"/>
          </p:cNvPicPr>
          <p:nvPr/>
        </p:nvPicPr>
        <p:blipFill>
          <a:blip r:embed="rId2"/>
          <a:stretch>
            <a:fillRect/>
          </a:stretch>
        </p:blipFill>
        <p:spPr>
          <a:xfrm>
            <a:off x="5746906" y="1343590"/>
            <a:ext cx="6445094" cy="4656064"/>
          </a:xfrm>
          <a:prstGeom prst="rect">
            <a:avLst/>
          </a:prstGeom>
        </p:spPr>
      </p:pic>
      <p:pic>
        <p:nvPicPr>
          <p:cNvPr id="10" name="Picture 9">
            <a:extLst>
              <a:ext uri="{FF2B5EF4-FFF2-40B4-BE49-F238E27FC236}">
                <a16:creationId xmlns:a16="http://schemas.microsoft.com/office/drawing/2014/main" id="{7DA8BA7E-BD1C-1C4C-8294-7B8CB5B6205D}"/>
              </a:ext>
            </a:extLst>
          </p:cNvPr>
          <p:cNvPicPr>
            <a:picLocks noChangeAspect="1"/>
          </p:cNvPicPr>
          <p:nvPr/>
        </p:nvPicPr>
        <p:blipFill>
          <a:blip r:embed="rId3"/>
          <a:stretch>
            <a:fillRect/>
          </a:stretch>
        </p:blipFill>
        <p:spPr>
          <a:xfrm>
            <a:off x="529336" y="2112640"/>
            <a:ext cx="4801669" cy="3327400"/>
          </a:xfrm>
          <a:prstGeom prst="rect">
            <a:avLst/>
          </a:prstGeom>
        </p:spPr>
      </p:pic>
      <p:sp>
        <p:nvSpPr>
          <p:cNvPr id="5" name="Slide Number Placeholder 4">
            <a:extLst>
              <a:ext uri="{FF2B5EF4-FFF2-40B4-BE49-F238E27FC236}">
                <a16:creationId xmlns:a16="http://schemas.microsoft.com/office/drawing/2014/main" id="{6FF13F0B-17C7-7E32-548D-ED368BFF912C}"/>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15</a:t>
            </a:fld>
            <a:endParaRPr lang="en-US" dirty="0"/>
          </a:p>
        </p:txBody>
      </p:sp>
    </p:spTree>
    <p:extLst>
      <p:ext uri="{BB962C8B-B14F-4D97-AF65-F5344CB8AC3E}">
        <p14:creationId xmlns:p14="http://schemas.microsoft.com/office/powerpoint/2010/main" val="115463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356D-B356-4F71-97E1-36CEC4BD09B6}"/>
              </a:ext>
            </a:extLst>
          </p:cNvPr>
          <p:cNvSpPr>
            <a:spLocks noGrp="1"/>
          </p:cNvSpPr>
          <p:nvPr>
            <p:ph type="title"/>
          </p:nvPr>
        </p:nvSpPr>
        <p:spPr/>
        <p:txBody>
          <a:bodyPr/>
          <a:lstStyle/>
          <a:p>
            <a:r>
              <a:rPr lang="en-US" dirty="0"/>
              <a:t>Street Lighting</a:t>
            </a:r>
          </a:p>
        </p:txBody>
      </p:sp>
      <p:sp>
        <p:nvSpPr>
          <p:cNvPr id="3" name="Content Placeholder 2">
            <a:extLst>
              <a:ext uri="{FF2B5EF4-FFF2-40B4-BE49-F238E27FC236}">
                <a16:creationId xmlns:a16="http://schemas.microsoft.com/office/drawing/2014/main" id="{AC63D73E-DE5C-4A9D-BEA4-BBFD7531EF5E}"/>
              </a:ext>
            </a:extLst>
          </p:cNvPr>
          <p:cNvSpPr>
            <a:spLocks noGrp="1"/>
          </p:cNvSpPr>
          <p:nvPr>
            <p:ph sz="quarter" idx="1"/>
          </p:nvPr>
        </p:nvSpPr>
        <p:spPr/>
        <p:txBody>
          <a:bodyPr>
            <a:normAutofit/>
          </a:bodyPr>
          <a:lstStyle/>
          <a:p>
            <a:r>
              <a:rPr lang="en-US" dirty="0"/>
              <a:t>Street Lighting</a:t>
            </a:r>
          </a:p>
          <a:p>
            <a:pPr lvl="1"/>
            <a:r>
              <a:rPr lang="en-US" dirty="0"/>
              <a:t>Replacement of streetlight heads</a:t>
            </a:r>
          </a:p>
          <a:p>
            <a:pPr lvl="2"/>
            <a:r>
              <a:rPr lang="en-US" sz="2400" dirty="0"/>
              <a:t>The board will be researching options to replace the streetlight heads &amp; possibly adding a base.</a:t>
            </a:r>
          </a:p>
          <a:p>
            <a:pPr lvl="2"/>
            <a:r>
              <a:rPr lang="en-US" sz="2400" dirty="0"/>
              <a:t>There are 37 streetlights in our development.  Rough estimates to replace the heads is $1,500 to $2,000 each.</a:t>
            </a:r>
          </a:p>
          <a:p>
            <a:endParaRPr lang="en-US" dirty="0"/>
          </a:p>
        </p:txBody>
      </p:sp>
      <p:sp>
        <p:nvSpPr>
          <p:cNvPr id="6" name="Slide Number Placeholder 5">
            <a:extLst>
              <a:ext uri="{FF2B5EF4-FFF2-40B4-BE49-F238E27FC236}">
                <a16:creationId xmlns:a16="http://schemas.microsoft.com/office/drawing/2014/main" id="{09733381-5746-C3B5-652C-D88F8AB7C042}"/>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16</a:t>
            </a:fld>
            <a:endParaRPr lang="en-US" dirty="0"/>
          </a:p>
        </p:txBody>
      </p:sp>
    </p:spTree>
    <p:extLst>
      <p:ext uri="{BB962C8B-B14F-4D97-AF65-F5344CB8AC3E}">
        <p14:creationId xmlns:p14="http://schemas.microsoft.com/office/powerpoint/2010/main" val="389265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9843-B374-0285-77F2-A1F907212710}"/>
              </a:ext>
            </a:extLst>
          </p:cNvPr>
          <p:cNvSpPr>
            <a:spLocks noGrp="1"/>
          </p:cNvSpPr>
          <p:nvPr>
            <p:ph type="title"/>
          </p:nvPr>
        </p:nvSpPr>
        <p:spPr/>
        <p:txBody>
          <a:bodyPr/>
          <a:lstStyle/>
          <a:p>
            <a:r>
              <a:rPr lang="en-US" dirty="0"/>
              <a:t>Amsdell Road School Safety Project</a:t>
            </a:r>
          </a:p>
        </p:txBody>
      </p:sp>
      <p:sp>
        <p:nvSpPr>
          <p:cNvPr id="3" name="Content Placeholder 2">
            <a:extLst>
              <a:ext uri="{FF2B5EF4-FFF2-40B4-BE49-F238E27FC236}">
                <a16:creationId xmlns:a16="http://schemas.microsoft.com/office/drawing/2014/main" id="{B1208353-16E6-A67E-55C6-B45465DF8E3C}"/>
              </a:ext>
            </a:extLst>
          </p:cNvPr>
          <p:cNvSpPr>
            <a:spLocks noGrp="1"/>
          </p:cNvSpPr>
          <p:nvPr>
            <p:ph sz="quarter" idx="1"/>
          </p:nvPr>
        </p:nvSpPr>
        <p:spPr/>
        <p:txBody>
          <a:bodyPr>
            <a:normAutofit/>
          </a:bodyPr>
          <a:lstStyle/>
          <a:p>
            <a:pPr marR="0" lvl="0">
              <a:tabLst>
                <a:tab pos="-228600" algn="l"/>
              </a:tabLst>
            </a:pPr>
            <a:r>
              <a:rPr lang="en-US" sz="2800" dirty="0">
                <a:effectLst/>
                <a:ea typeface="Times New Roman" panose="02020603050405020304" pitchFamily="18" charset="0"/>
                <a:cs typeface="Noto Sans Symbols"/>
              </a:rPr>
              <a:t>The $550k in funding to address </a:t>
            </a:r>
            <a:r>
              <a:rPr lang="en-US" sz="2800" dirty="0" err="1">
                <a:effectLst/>
                <a:ea typeface="Times New Roman" panose="02020603050405020304" pitchFamily="18" charset="0"/>
                <a:cs typeface="Noto Sans Symbols"/>
              </a:rPr>
              <a:t>Cloverbank</a:t>
            </a:r>
            <a:r>
              <a:rPr lang="en-US" sz="2800" dirty="0">
                <a:effectLst/>
                <a:ea typeface="Times New Roman" panose="02020603050405020304" pitchFamily="18" charset="0"/>
                <a:cs typeface="Noto Sans Symbols"/>
              </a:rPr>
              <a:t> &amp; </a:t>
            </a:r>
            <a:r>
              <a:rPr lang="en-US" sz="2800" dirty="0" err="1">
                <a:effectLst/>
                <a:ea typeface="Times New Roman" panose="02020603050405020304" pitchFamily="18" charset="0"/>
                <a:cs typeface="Noto Sans Symbols"/>
              </a:rPr>
              <a:t>Amsdell</a:t>
            </a:r>
            <a:r>
              <a:rPr lang="en-US" sz="2800" dirty="0">
                <a:effectLst/>
                <a:ea typeface="Times New Roman" panose="02020603050405020304" pitchFamily="18" charset="0"/>
                <a:cs typeface="Noto Sans Symbols"/>
              </a:rPr>
              <a:t> Road school safety issues is complete. Sidewalks and the crosswalk are completed at our entrance to </a:t>
            </a:r>
            <a:r>
              <a:rPr lang="en-US" sz="2800" dirty="0" err="1">
                <a:effectLst/>
                <a:ea typeface="Times New Roman" panose="02020603050405020304" pitchFamily="18" charset="0"/>
                <a:cs typeface="Noto Sans Symbols"/>
              </a:rPr>
              <a:t>Amsdell</a:t>
            </a:r>
            <a:r>
              <a:rPr lang="en-US" sz="2800" dirty="0">
                <a:effectLst/>
                <a:ea typeface="Times New Roman" panose="02020603050405020304" pitchFamily="18" charset="0"/>
                <a:cs typeface="Noto Sans Symbols"/>
              </a:rPr>
              <a:t>. </a:t>
            </a:r>
          </a:p>
        </p:txBody>
      </p:sp>
      <p:sp>
        <p:nvSpPr>
          <p:cNvPr id="7" name="Slide Number Placeholder 6">
            <a:extLst>
              <a:ext uri="{FF2B5EF4-FFF2-40B4-BE49-F238E27FC236}">
                <a16:creationId xmlns:a16="http://schemas.microsoft.com/office/drawing/2014/main" id="{6B610BDF-17EA-5C9A-D52C-345EB737CB46}"/>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17</a:t>
            </a:fld>
            <a:endParaRPr lang="en-US" dirty="0"/>
          </a:p>
        </p:txBody>
      </p:sp>
    </p:spTree>
    <p:extLst>
      <p:ext uri="{BB962C8B-B14F-4D97-AF65-F5344CB8AC3E}">
        <p14:creationId xmlns:p14="http://schemas.microsoft.com/office/powerpoint/2010/main" val="374270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21BB-5424-959F-18BD-3E15F9549AEA}"/>
              </a:ext>
            </a:extLst>
          </p:cNvPr>
          <p:cNvSpPr>
            <a:spLocks noGrp="1"/>
          </p:cNvSpPr>
          <p:nvPr>
            <p:ph type="title"/>
          </p:nvPr>
        </p:nvSpPr>
        <p:spPr/>
        <p:txBody>
          <a:bodyPr/>
          <a:lstStyle/>
          <a:p>
            <a:r>
              <a:rPr lang="en-US" dirty="0"/>
              <a:t>Culvert Flooding </a:t>
            </a:r>
          </a:p>
        </p:txBody>
      </p:sp>
      <p:sp>
        <p:nvSpPr>
          <p:cNvPr id="3" name="Content Placeholder 2">
            <a:extLst>
              <a:ext uri="{FF2B5EF4-FFF2-40B4-BE49-F238E27FC236}">
                <a16:creationId xmlns:a16="http://schemas.microsoft.com/office/drawing/2014/main" id="{18F9B447-C157-8DDB-976F-04E61B0CB7B6}"/>
              </a:ext>
            </a:extLst>
          </p:cNvPr>
          <p:cNvSpPr>
            <a:spLocks noGrp="1"/>
          </p:cNvSpPr>
          <p:nvPr>
            <p:ph sz="quarter" idx="1"/>
          </p:nvPr>
        </p:nvSpPr>
        <p:spPr/>
        <p:txBody>
          <a:bodyPr/>
          <a:lstStyle/>
          <a:p>
            <a:r>
              <a:rPr lang="en-US" dirty="0"/>
              <a:t>Per discussions with the town, the county is responsible for clearing the culvert under the Amsdell Road entrance to prevent the flooding we’ve had in the past.  The latest information we have is that the county was looking for a contractor to do the work.</a:t>
            </a:r>
          </a:p>
        </p:txBody>
      </p:sp>
      <p:sp>
        <p:nvSpPr>
          <p:cNvPr id="7" name="Slide Number Placeholder 6">
            <a:extLst>
              <a:ext uri="{FF2B5EF4-FFF2-40B4-BE49-F238E27FC236}">
                <a16:creationId xmlns:a16="http://schemas.microsoft.com/office/drawing/2014/main" id="{59BFAD1D-0DA1-8ABB-C14D-00F03C52E24F}"/>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18</a:t>
            </a:fld>
            <a:endParaRPr lang="en-US" dirty="0"/>
          </a:p>
        </p:txBody>
      </p:sp>
    </p:spTree>
    <p:extLst>
      <p:ext uri="{BB962C8B-B14F-4D97-AF65-F5344CB8AC3E}">
        <p14:creationId xmlns:p14="http://schemas.microsoft.com/office/powerpoint/2010/main" val="19077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6551F-7E40-A947-967C-0067BCD24C77}"/>
              </a:ext>
            </a:extLst>
          </p:cNvPr>
          <p:cNvSpPr>
            <a:spLocks noGrp="1"/>
          </p:cNvSpPr>
          <p:nvPr>
            <p:ph type="title"/>
          </p:nvPr>
        </p:nvSpPr>
        <p:spPr/>
        <p:txBody>
          <a:bodyPr>
            <a:normAutofit/>
          </a:bodyPr>
          <a:lstStyle/>
          <a:p>
            <a:r>
              <a:rPr lang="en-US" dirty="0"/>
              <a:t>General Neighborhood Reminders</a:t>
            </a:r>
          </a:p>
        </p:txBody>
      </p:sp>
      <p:sp>
        <p:nvSpPr>
          <p:cNvPr id="5" name="Text Placeholder 4">
            <a:extLst>
              <a:ext uri="{FF2B5EF4-FFF2-40B4-BE49-F238E27FC236}">
                <a16:creationId xmlns:a16="http://schemas.microsoft.com/office/drawing/2014/main" id="{53E58472-9901-DC4E-B53C-0AA9DE3DE223}"/>
              </a:ext>
            </a:extLst>
          </p:cNvPr>
          <p:cNvSpPr>
            <a:spLocks noGrp="1"/>
          </p:cNvSpPr>
          <p:nvPr>
            <p:ph sz="quarter" idx="1"/>
          </p:nvPr>
        </p:nvSpPr>
        <p:spPr>
          <a:xfrm>
            <a:off x="1905000" y="1600200"/>
            <a:ext cx="25755600" cy="15697200"/>
          </a:xfrm>
        </p:spPr>
        <p:txBody>
          <a:bodyPr/>
          <a:lstStyle/>
          <a:p>
            <a:r>
              <a:rPr lang="en-US" dirty="0"/>
              <a:t>Rules are on the website - BriercliffHomeowners.com</a:t>
            </a:r>
          </a:p>
          <a:p>
            <a:pPr lvl="1"/>
            <a:r>
              <a:rPr lang="en-US" dirty="0"/>
              <a:t>Enforcement of the rules is necessary to maintain </a:t>
            </a:r>
          </a:p>
          <a:p>
            <a:pPr marL="365760" lvl="1" indent="0">
              <a:buNone/>
            </a:pPr>
            <a:r>
              <a:rPr lang="en-US" dirty="0"/>
              <a:t>   property values.  </a:t>
            </a:r>
            <a:br>
              <a:rPr lang="en-US" dirty="0"/>
            </a:br>
            <a:endParaRPr lang="en-US" dirty="0"/>
          </a:p>
          <a:p>
            <a:r>
              <a:rPr lang="en-US" dirty="0" err="1"/>
              <a:t>Facebook.com</a:t>
            </a:r>
            <a:r>
              <a:rPr lang="en-US" dirty="0"/>
              <a:t>/</a:t>
            </a:r>
            <a:r>
              <a:rPr lang="en-US" dirty="0" err="1"/>
              <a:t>BriercliffHOA</a:t>
            </a:r>
            <a:r>
              <a:rPr lang="en-US" dirty="0"/>
              <a:t> </a:t>
            </a:r>
            <a:br>
              <a:rPr lang="en-US" dirty="0"/>
            </a:br>
            <a:r>
              <a:rPr lang="en-US" dirty="0"/>
              <a:t>or search for </a:t>
            </a:r>
            <a:r>
              <a:rPr lang="en-US" dirty="0" err="1"/>
              <a:t>BriercliffHOA</a:t>
            </a:r>
            <a:r>
              <a:rPr lang="en-US" dirty="0"/>
              <a:t> on your Facebook page </a:t>
            </a:r>
          </a:p>
          <a:p>
            <a:pPr lvl="1"/>
            <a:r>
              <a:rPr lang="en-US" dirty="0"/>
              <a:t>Request to Join</a:t>
            </a:r>
          </a:p>
        </p:txBody>
      </p:sp>
      <p:sp>
        <p:nvSpPr>
          <p:cNvPr id="6" name="Slide Number Placeholder 5">
            <a:extLst>
              <a:ext uri="{FF2B5EF4-FFF2-40B4-BE49-F238E27FC236}">
                <a16:creationId xmlns:a16="http://schemas.microsoft.com/office/drawing/2014/main" id="{5F02D0AE-FD9D-33F2-88F1-F94744578413}"/>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19</a:t>
            </a:fld>
            <a:endParaRPr lang="en-US" dirty="0"/>
          </a:p>
        </p:txBody>
      </p:sp>
    </p:spTree>
    <p:extLst>
      <p:ext uri="{BB962C8B-B14F-4D97-AF65-F5344CB8AC3E}">
        <p14:creationId xmlns:p14="http://schemas.microsoft.com/office/powerpoint/2010/main" val="163122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8"/>
          <p:cNvSpPr>
            <a:spLocks noGrp="1" noChangeArrowheads="1"/>
          </p:cNvSpPr>
          <p:nvPr>
            <p:ph type="subTitle" idx="1"/>
          </p:nvPr>
        </p:nvSpPr>
        <p:spPr/>
        <p:txBody>
          <a:bodyPr>
            <a:noAutofit/>
          </a:bodyPr>
          <a:lstStyle/>
          <a:p>
            <a:pPr>
              <a:lnSpc>
                <a:spcPct val="80000"/>
              </a:lnSpc>
            </a:pPr>
            <a:r>
              <a:rPr lang="en-US" sz="2800" b="1">
                <a:latin typeface="Garamond" panose="02020404030301010803" pitchFamily="18" charset="0"/>
              </a:rPr>
              <a:t>AGENDA</a:t>
            </a:r>
            <a:endParaRPr lang="en-US" sz="2800" b="1" dirty="0">
              <a:latin typeface="Garamond" panose="02020404030301010803" pitchFamily="18" charset="0"/>
            </a:endParaRPr>
          </a:p>
        </p:txBody>
      </p:sp>
      <p:sp>
        <p:nvSpPr>
          <p:cNvPr id="5" name="TextBox 4">
            <a:extLst>
              <a:ext uri="{FF2B5EF4-FFF2-40B4-BE49-F238E27FC236}">
                <a16:creationId xmlns:a16="http://schemas.microsoft.com/office/drawing/2014/main" id="{7AB84B84-0403-BC48-AD25-2A280588F20D}"/>
              </a:ext>
            </a:extLst>
          </p:cNvPr>
          <p:cNvSpPr txBox="1"/>
          <p:nvPr/>
        </p:nvSpPr>
        <p:spPr>
          <a:xfrm>
            <a:off x="3886200" y="136677"/>
            <a:ext cx="8305800" cy="5127237"/>
          </a:xfrm>
          <a:prstGeom prst="rect">
            <a:avLst/>
          </a:prstGeom>
          <a:noFill/>
        </p:spPr>
        <p:txBody>
          <a:bodyPr wrap="square">
            <a:spAutoFit/>
          </a:bodyPr>
          <a:lstStyle/>
          <a:p>
            <a:pPr marL="457200" indent="-457200">
              <a:lnSpc>
                <a:spcPct val="150000"/>
              </a:lnSpc>
              <a:buFont typeface="+mj-lt"/>
              <a:buAutoNum type="arabicPeriod"/>
            </a:pPr>
            <a:r>
              <a:rPr lang="en-US" sz="2000" b="1" dirty="0">
                <a:solidFill>
                  <a:schemeClr val="bg1"/>
                </a:solidFill>
                <a:latin typeface="Garamond" panose="02020404030301010803" pitchFamily="18" charset="0"/>
              </a:rPr>
              <a:t>HOA’S MISSION &amp; ROLE</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BOARD MEMBERS INTRODUCTIONS</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COMMITTEE REPORTS</a:t>
            </a:r>
          </a:p>
          <a:p>
            <a:pPr marL="914400" lvl="1" indent="-457200">
              <a:lnSpc>
                <a:spcPct val="150000"/>
              </a:lnSpc>
              <a:buFont typeface="Arial" panose="020B0604020202020204" pitchFamily="34" charset="0"/>
              <a:buChar char="•"/>
            </a:pPr>
            <a:r>
              <a:rPr lang="en-US" sz="2000" b="1" dirty="0">
                <a:solidFill>
                  <a:schemeClr val="bg1"/>
                </a:solidFill>
                <a:latin typeface="Garamond" panose="02020404030301010803" pitchFamily="18" charset="0"/>
              </a:rPr>
              <a:t>SUNSHINE, GREEN SPACE, ARCHITECTURAL &amp; EVENTS</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AMSDELL ROAD SCHOOL SAFETY PROJECT</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CULVERT FLOODING</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RULES/PAPERWORK/VOLUNTEERING</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2024 ACTUAL TO BUDGET REVIEW</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2025 BUDGET &amp; VOTE RESULTS</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DATO DEVELOPMENT UPDATE</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QUESTIONS &amp; ANSWERS</a:t>
            </a:r>
            <a:endParaRPr lang="en-US" sz="2000" b="1" dirty="0">
              <a:latin typeface="Garamond" panose="02020404030301010803" pitchFamily="18" charset="0"/>
            </a:endParaRPr>
          </a:p>
        </p:txBody>
      </p:sp>
      <p:sp>
        <p:nvSpPr>
          <p:cNvPr id="8" name="Slide Number Placeholder 7">
            <a:extLst>
              <a:ext uri="{FF2B5EF4-FFF2-40B4-BE49-F238E27FC236}">
                <a16:creationId xmlns:a16="http://schemas.microsoft.com/office/drawing/2014/main" id="{3CFECEA6-D710-9516-2F59-32CAD6DCC198}"/>
              </a:ext>
            </a:extLst>
          </p:cNvPr>
          <p:cNvSpPr>
            <a:spLocks noGrp="1"/>
          </p:cNvSpPr>
          <p:nvPr>
            <p:ph type="sldNum" sz="quarter" idx="12"/>
          </p:nvPr>
        </p:nvSpPr>
        <p:spPr/>
        <p:txBody>
          <a:bodyPr/>
          <a:lstStyle/>
          <a:p>
            <a:fld id="{2754ED01-E2A0-4C1E-8E21-014B99041579}" type="slidenum">
              <a:rPr lang="en-US" smtClean="0"/>
              <a:pPr/>
              <a:t>2</a:t>
            </a:fld>
            <a:endParaRPr lang="en-US" dirty="0"/>
          </a:p>
        </p:txBody>
      </p:sp>
    </p:spTree>
    <p:extLst>
      <p:ext uri="{BB962C8B-B14F-4D97-AF65-F5344CB8AC3E}">
        <p14:creationId xmlns:p14="http://schemas.microsoft.com/office/powerpoint/2010/main" val="246828173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967D8-3B5D-D146-8EA8-7407625EA940}"/>
              </a:ext>
            </a:extLst>
          </p:cNvPr>
          <p:cNvSpPr>
            <a:spLocks noGrp="1"/>
          </p:cNvSpPr>
          <p:nvPr>
            <p:ph type="title"/>
          </p:nvPr>
        </p:nvSpPr>
        <p:spPr/>
        <p:txBody>
          <a:bodyPr/>
          <a:lstStyle/>
          <a:p>
            <a:r>
              <a:rPr lang="en-US" dirty="0"/>
              <a:t>Good Neighbor Reminders</a:t>
            </a:r>
          </a:p>
        </p:txBody>
      </p:sp>
      <p:sp>
        <p:nvSpPr>
          <p:cNvPr id="5" name="TextBox 4">
            <a:extLst>
              <a:ext uri="{FF2B5EF4-FFF2-40B4-BE49-F238E27FC236}">
                <a16:creationId xmlns:a16="http://schemas.microsoft.com/office/drawing/2014/main" id="{B751CAB5-EFC4-144F-9807-65D73589BAD2}"/>
              </a:ext>
            </a:extLst>
          </p:cNvPr>
          <p:cNvSpPr txBox="1"/>
          <p:nvPr/>
        </p:nvSpPr>
        <p:spPr>
          <a:xfrm>
            <a:off x="609600" y="1447800"/>
            <a:ext cx="7315200" cy="4611519"/>
          </a:xfrm>
          <a:prstGeom prst="rect">
            <a:avLst/>
          </a:prstGeom>
          <a:noFill/>
        </p:spPr>
        <p:txBody>
          <a:bodyPr wrap="square" rtlCol="0">
            <a:spAutoFit/>
          </a:bodyPr>
          <a:lstStyle/>
          <a:p>
            <a:pPr marL="342900" indent="-342900">
              <a:lnSpc>
                <a:spcPct val="150000"/>
              </a:lnSpc>
              <a:buFont typeface="+mj-lt"/>
              <a:buAutoNum type="arabicPeriod"/>
            </a:pPr>
            <a:r>
              <a:rPr lang="en-US" b="1" dirty="0"/>
              <a:t>GARBAGE, BRUSH &amp; LARGE TRASH</a:t>
            </a:r>
          </a:p>
          <a:p>
            <a:pPr marL="800100" lvl="1" indent="-342900">
              <a:lnSpc>
                <a:spcPct val="150000"/>
              </a:lnSpc>
              <a:buFont typeface="Arial" panose="020B0604020202020204" pitchFamily="34" charset="0"/>
              <a:buChar char="•"/>
            </a:pPr>
            <a:r>
              <a:rPr lang="en-US" dirty="0"/>
              <a:t>Go out NO EARLIER than 6pm the day before (Wednesday) </a:t>
            </a:r>
          </a:p>
          <a:p>
            <a:pPr marL="800100" lvl="1" indent="-342900">
              <a:lnSpc>
                <a:spcPct val="150000"/>
              </a:lnSpc>
              <a:buFont typeface="Arial" panose="020B0604020202020204" pitchFamily="34" charset="0"/>
              <a:buChar char="•"/>
            </a:pPr>
            <a:r>
              <a:rPr lang="en-US" dirty="0"/>
              <a:t>Brought in by the evening of the pick-up day (Thursday)</a:t>
            </a:r>
          </a:p>
          <a:p>
            <a:pPr lvl="1">
              <a:lnSpc>
                <a:spcPct val="150000"/>
              </a:lnSpc>
            </a:pPr>
            <a:r>
              <a:rPr lang="en-US" b="1" dirty="0"/>
              <a:t>REFUSE SERVICE PROVIDER</a:t>
            </a:r>
          </a:p>
          <a:p>
            <a:pPr marL="800100" lvl="1" indent="-342900">
              <a:lnSpc>
                <a:spcPct val="150000"/>
              </a:lnSpc>
              <a:buFont typeface="Arial" panose="020B0604020202020204" pitchFamily="34" charset="0"/>
              <a:buChar char="•"/>
            </a:pPr>
            <a:r>
              <a:rPr lang="en-US" dirty="0"/>
              <a:t>Waste Management and Modern Disposal both provide totes for recycling.  However, Waste Management picks up the recycling tote once every 2 weeks while Modern Disposal picks up every week.  </a:t>
            </a:r>
          </a:p>
          <a:p>
            <a:pPr marL="114300" lvl="1">
              <a:lnSpc>
                <a:spcPct val="150000"/>
              </a:lnSpc>
            </a:pPr>
            <a:r>
              <a:rPr lang="en-US" b="1" dirty="0">
                <a:latin typeface="Arial" panose="020B0604020202020204" pitchFamily="34" charset="0"/>
                <a:cs typeface="Arial" panose="020B0604020202020204" pitchFamily="34" charset="0"/>
              </a:rPr>
              <a:t>2. Clean up after your dog.</a:t>
            </a:r>
            <a:r>
              <a:rPr lang="en-US" dirty="0">
                <a:latin typeface="Arial" panose="020B0604020202020204" pitchFamily="34" charset="0"/>
                <a:cs typeface="Arial" panose="020B0604020202020204" pitchFamily="34" charset="0"/>
              </a:rPr>
              <a:t> </a:t>
            </a:r>
          </a:p>
          <a:p>
            <a:pPr marL="114300" lvl="1">
              <a:lnSpc>
                <a:spcPct val="150000"/>
              </a:lnSpc>
            </a:pPr>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To Host an event or social gathering at the recreation area, please SUBMIT a Waiver Application to reserve the space</a:t>
            </a:r>
            <a:endParaRPr lang="en-US" dirty="0"/>
          </a:p>
        </p:txBody>
      </p:sp>
      <p:sp>
        <p:nvSpPr>
          <p:cNvPr id="2" name="TextBox 1">
            <a:extLst>
              <a:ext uri="{FF2B5EF4-FFF2-40B4-BE49-F238E27FC236}">
                <a16:creationId xmlns:a16="http://schemas.microsoft.com/office/drawing/2014/main" id="{385245CF-0564-744A-B58E-1D942714F725}"/>
              </a:ext>
            </a:extLst>
          </p:cNvPr>
          <p:cNvSpPr txBox="1"/>
          <p:nvPr/>
        </p:nvSpPr>
        <p:spPr>
          <a:xfrm>
            <a:off x="8540115" y="2133600"/>
            <a:ext cx="3276600" cy="1631216"/>
          </a:xfrm>
          <a:prstGeom prst="rect">
            <a:avLst/>
          </a:prstGeom>
          <a:noFill/>
          <a:ln>
            <a:solidFill>
              <a:srgbClr val="00B0F0"/>
            </a:solidFill>
          </a:ln>
        </p:spPr>
        <p:txBody>
          <a:bodyPr wrap="square" rtlCol="0">
            <a:spAutoFit/>
          </a:bodyPr>
          <a:lstStyle/>
          <a:p>
            <a:pPr algn="ctr"/>
            <a:r>
              <a:rPr lang="en-US" sz="2000" b="1" dirty="0"/>
              <a:t>LARGE TRASH PICK-UP</a:t>
            </a:r>
            <a:r>
              <a:rPr lang="en-US" sz="2000" dirty="0"/>
              <a:t> Out on Wednesday night of the 3</a:t>
            </a:r>
            <a:r>
              <a:rPr lang="en-US" sz="2000" baseline="30000" dirty="0"/>
              <a:t>rd</a:t>
            </a:r>
            <a:r>
              <a:rPr lang="en-US" sz="2000" dirty="0"/>
              <a:t> full week </a:t>
            </a:r>
          </a:p>
          <a:p>
            <a:pPr algn="ctr"/>
            <a:br>
              <a:rPr lang="en-US" sz="2000" dirty="0"/>
            </a:br>
            <a:r>
              <a:rPr lang="en-US" sz="2000" dirty="0"/>
              <a:t>April to October</a:t>
            </a:r>
          </a:p>
        </p:txBody>
      </p:sp>
      <p:sp>
        <p:nvSpPr>
          <p:cNvPr id="3" name="TextBox 2">
            <a:extLst>
              <a:ext uri="{FF2B5EF4-FFF2-40B4-BE49-F238E27FC236}">
                <a16:creationId xmlns:a16="http://schemas.microsoft.com/office/drawing/2014/main" id="{BC0CA358-75F6-AF48-914D-284A788A400A}"/>
              </a:ext>
            </a:extLst>
          </p:cNvPr>
          <p:cNvSpPr txBox="1"/>
          <p:nvPr/>
        </p:nvSpPr>
        <p:spPr>
          <a:xfrm>
            <a:off x="8469086" y="4038600"/>
            <a:ext cx="3440430" cy="1631216"/>
          </a:xfrm>
          <a:prstGeom prst="rect">
            <a:avLst/>
          </a:prstGeom>
          <a:noFill/>
          <a:ln>
            <a:solidFill>
              <a:srgbClr val="00B0F0"/>
            </a:solidFill>
          </a:ln>
        </p:spPr>
        <p:txBody>
          <a:bodyPr wrap="square" rtlCol="0">
            <a:spAutoFit/>
          </a:bodyPr>
          <a:lstStyle/>
          <a:p>
            <a:pPr algn="ctr"/>
            <a:r>
              <a:rPr lang="en-US" sz="2000" b="1" dirty="0"/>
              <a:t>BRUSH PICK-UP: </a:t>
            </a:r>
          </a:p>
          <a:p>
            <a:pPr algn="ctr"/>
            <a:r>
              <a:rPr lang="en-US" sz="2000" dirty="0"/>
              <a:t>Out on SATURDAY before the 2</a:t>
            </a:r>
            <a:r>
              <a:rPr lang="en-US" sz="2000" baseline="30000" dirty="0"/>
              <a:t>nd</a:t>
            </a:r>
            <a:r>
              <a:rPr lang="en-US" sz="2000" dirty="0"/>
              <a:t> full week</a:t>
            </a:r>
          </a:p>
          <a:p>
            <a:pPr algn="ctr"/>
            <a:br>
              <a:rPr lang="en-US" sz="2000" dirty="0"/>
            </a:br>
            <a:r>
              <a:rPr lang="en-US" sz="2000" dirty="0"/>
              <a:t>March to November</a:t>
            </a:r>
          </a:p>
        </p:txBody>
      </p:sp>
      <p:sp>
        <p:nvSpPr>
          <p:cNvPr id="8" name="Slide Number Placeholder 7">
            <a:extLst>
              <a:ext uri="{FF2B5EF4-FFF2-40B4-BE49-F238E27FC236}">
                <a16:creationId xmlns:a16="http://schemas.microsoft.com/office/drawing/2014/main" id="{9741719B-71CC-11D9-691B-FA37EEC9EB04}"/>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20</a:t>
            </a:fld>
            <a:endParaRPr lang="en-US" dirty="0"/>
          </a:p>
        </p:txBody>
      </p:sp>
    </p:spTree>
    <p:extLst>
      <p:ext uri="{BB962C8B-B14F-4D97-AF65-F5344CB8AC3E}">
        <p14:creationId xmlns:p14="http://schemas.microsoft.com/office/powerpoint/2010/main" val="2724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967D8-3B5D-D146-8EA8-7407625EA940}"/>
              </a:ext>
            </a:extLst>
          </p:cNvPr>
          <p:cNvSpPr>
            <a:spLocks noGrp="1"/>
          </p:cNvSpPr>
          <p:nvPr>
            <p:ph type="title"/>
          </p:nvPr>
        </p:nvSpPr>
        <p:spPr/>
        <p:txBody>
          <a:bodyPr/>
          <a:lstStyle/>
          <a:p>
            <a:r>
              <a:rPr lang="en-US" dirty="0"/>
              <a:t>Paperwork Turnaround</a:t>
            </a:r>
          </a:p>
        </p:txBody>
      </p:sp>
      <p:sp>
        <p:nvSpPr>
          <p:cNvPr id="5" name="TextBox 4">
            <a:extLst>
              <a:ext uri="{FF2B5EF4-FFF2-40B4-BE49-F238E27FC236}">
                <a16:creationId xmlns:a16="http://schemas.microsoft.com/office/drawing/2014/main" id="{B751CAB5-EFC4-144F-9807-65D73589BAD2}"/>
              </a:ext>
            </a:extLst>
          </p:cNvPr>
          <p:cNvSpPr txBox="1"/>
          <p:nvPr/>
        </p:nvSpPr>
        <p:spPr>
          <a:xfrm>
            <a:off x="2265406" y="1752601"/>
            <a:ext cx="5506994" cy="3226461"/>
          </a:xfrm>
          <a:prstGeom prst="rect">
            <a:avLst/>
          </a:prstGeom>
          <a:noFill/>
        </p:spPr>
        <p:txBody>
          <a:bodyPr wrap="square" rtlCol="0">
            <a:spAutoFit/>
          </a:bodyPr>
          <a:lstStyle/>
          <a:p>
            <a:pPr marL="342900" indent="-342900">
              <a:lnSpc>
                <a:spcPct val="150000"/>
              </a:lnSpc>
              <a:buFont typeface="+mj-lt"/>
              <a:buAutoNum type="arabicPeriod"/>
            </a:pPr>
            <a:r>
              <a:rPr lang="en-US" dirty="0"/>
              <a:t>If you are adding on to your home, please download and submit the Architectural Approval form at least 2-weeks prior to construction.</a:t>
            </a:r>
            <a:br>
              <a:rPr lang="en-US" dirty="0"/>
            </a:br>
            <a:endParaRPr lang="en-US" sz="1100" dirty="0"/>
          </a:p>
          <a:p>
            <a:pPr marL="342900" indent="-342900">
              <a:lnSpc>
                <a:spcPct val="150000"/>
              </a:lnSpc>
              <a:buFont typeface="+mj-lt"/>
              <a:buAutoNum type="arabicPeriod"/>
            </a:pPr>
            <a:r>
              <a:rPr lang="en-US" dirty="0"/>
              <a:t>If you are selling your home, please have your closing attorney request your closing documents at least 2-weeks prior to your closing. We invoice your attorney a $30 document fee. </a:t>
            </a:r>
          </a:p>
        </p:txBody>
      </p:sp>
      <p:pic>
        <p:nvPicPr>
          <p:cNvPr id="6" name="Picture 5">
            <a:extLst>
              <a:ext uri="{FF2B5EF4-FFF2-40B4-BE49-F238E27FC236}">
                <a16:creationId xmlns:a16="http://schemas.microsoft.com/office/drawing/2014/main" id="{85695514-834A-3D49-BD95-024E7AB2F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62820">
            <a:off x="283528" y="3813461"/>
            <a:ext cx="1913872" cy="2391421"/>
          </a:xfrm>
          <a:prstGeom prst="rect">
            <a:avLst/>
          </a:prstGeom>
        </p:spPr>
      </p:pic>
      <p:pic>
        <p:nvPicPr>
          <p:cNvPr id="7" name="Picture 6">
            <a:extLst>
              <a:ext uri="{FF2B5EF4-FFF2-40B4-BE49-F238E27FC236}">
                <a16:creationId xmlns:a16="http://schemas.microsoft.com/office/drawing/2014/main" id="{8F1D52D8-4CF2-E347-85AE-3D9FAAD8A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5843" y="4914239"/>
            <a:ext cx="3766077" cy="1726884"/>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6ABEDA70-56F8-A540-BBF2-778300957EFA}"/>
              </a:ext>
            </a:extLst>
          </p:cNvPr>
          <p:cNvSpPr txBox="1"/>
          <p:nvPr/>
        </p:nvSpPr>
        <p:spPr>
          <a:xfrm>
            <a:off x="8943792" y="2423067"/>
            <a:ext cx="1965603" cy="2597827"/>
          </a:xfrm>
          <a:prstGeom prst="rect">
            <a:avLst/>
          </a:prstGeom>
          <a:noFill/>
        </p:spPr>
        <p:txBody>
          <a:bodyPr wrap="none" rtlCol="0">
            <a:spAutoFit/>
          </a:bodyPr>
          <a:lstStyle/>
          <a:p>
            <a:pPr marL="285750" indent="-285750">
              <a:lnSpc>
                <a:spcPct val="150000"/>
              </a:lnSpc>
              <a:buFont typeface="Wingdings" pitchFamily="2" charset="2"/>
              <a:buChar char="ü"/>
            </a:pPr>
            <a:r>
              <a:rPr lang="en-US" sz="2800" dirty="0">
                <a:solidFill>
                  <a:srgbClr val="000000"/>
                </a:solidFill>
              </a:rPr>
              <a:t>Pools</a:t>
            </a:r>
          </a:p>
          <a:p>
            <a:pPr marL="285750" indent="-285750">
              <a:lnSpc>
                <a:spcPct val="150000"/>
              </a:lnSpc>
              <a:buFont typeface="Wingdings" pitchFamily="2" charset="2"/>
              <a:buChar char="ü"/>
            </a:pPr>
            <a:r>
              <a:rPr lang="en-US" sz="2800" dirty="0">
                <a:solidFill>
                  <a:srgbClr val="000000"/>
                </a:solidFill>
              </a:rPr>
              <a:t>Sheds</a:t>
            </a:r>
          </a:p>
          <a:p>
            <a:pPr marL="285750" indent="-285750">
              <a:lnSpc>
                <a:spcPct val="150000"/>
              </a:lnSpc>
              <a:buFont typeface="Wingdings" pitchFamily="2" charset="2"/>
              <a:buChar char="ü"/>
            </a:pPr>
            <a:r>
              <a:rPr lang="en-US" sz="2800" dirty="0">
                <a:solidFill>
                  <a:srgbClr val="000000"/>
                </a:solidFill>
              </a:rPr>
              <a:t>Fences </a:t>
            </a:r>
            <a:endParaRPr lang="en-US" sz="2800" i="1" dirty="0">
              <a:solidFill>
                <a:srgbClr val="000000"/>
              </a:solidFill>
            </a:endParaRPr>
          </a:p>
          <a:p>
            <a:pPr marL="285750" indent="-285750">
              <a:lnSpc>
                <a:spcPct val="150000"/>
              </a:lnSpc>
              <a:buFont typeface="Wingdings" pitchFamily="2" charset="2"/>
              <a:buChar char="ü"/>
            </a:pPr>
            <a:r>
              <a:rPr lang="en-US" sz="2800" dirty="0"/>
              <a:t>Additions</a:t>
            </a:r>
          </a:p>
        </p:txBody>
      </p:sp>
      <p:sp>
        <p:nvSpPr>
          <p:cNvPr id="9" name="Slide Number Placeholder 8">
            <a:extLst>
              <a:ext uri="{FF2B5EF4-FFF2-40B4-BE49-F238E27FC236}">
                <a16:creationId xmlns:a16="http://schemas.microsoft.com/office/drawing/2014/main" id="{90124211-3559-0F3F-1CAD-E6BACDEC6657}"/>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21</a:t>
            </a:fld>
            <a:endParaRPr lang="en-US" dirty="0"/>
          </a:p>
        </p:txBody>
      </p:sp>
    </p:spTree>
    <p:extLst>
      <p:ext uri="{BB962C8B-B14F-4D97-AF65-F5344CB8AC3E}">
        <p14:creationId xmlns:p14="http://schemas.microsoft.com/office/powerpoint/2010/main" val="208346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4419600" y="3032905"/>
            <a:ext cx="5850854" cy="2861150"/>
          </a:xfrm>
        </p:spPr>
        <p:txBody>
          <a:bodyPr>
            <a:normAutofit/>
          </a:bodyPr>
          <a:lstStyle/>
          <a:p>
            <a:pPr eaLnBrk="1" hangingPunct="1"/>
            <a:r>
              <a:rPr lang="en-US" sz="2400" dirty="0">
                <a:latin typeface="Arial" charset="0"/>
                <a:cs typeface="Arial" charset="0"/>
              </a:rPr>
              <a:t>May – Earth Day clean up &amp; brush cleanup around the ponds</a:t>
            </a:r>
            <a:br>
              <a:rPr lang="en-US" sz="2400" dirty="0">
                <a:latin typeface="Arial" charset="0"/>
                <a:cs typeface="Arial" charset="0"/>
              </a:rPr>
            </a:br>
            <a:endParaRPr lang="en-US" sz="2400" dirty="0">
              <a:latin typeface="Arial" charset="0"/>
              <a:cs typeface="Arial" charset="0"/>
            </a:endParaRPr>
          </a:p>
          <a:p>
            <a:pPr eaLnBrk="1" hangingPunct="1"/>
            <a:r>
              <a:rPr lang="en-US" sz="2400" dirty="0">
                <a:latin typeface="Arial" charset="0"/>
                <a:cs typeface="Arial" charset="0"/>
              </a:rPr>
              <a:t>Spring &amp; Summer – Playground</a:t>
            </a:r>
            <a:br>
              <a:rPr lang="en-US" sz="2400" dirty="0">
                <a:latin typeface="Arial" charset="0"/>
                <a:cs typeface="Arial" charset="0"/>
              </a:rPr>
            </a:br>
            <a:endParaRPr lang="en-US" sz="2400" dirty="0">
              <a:latin typeface="Arial" charset="0"/>
              <a:cs typeface="Arial" charset="0"/>
            </a:endParaRPr>
          </a:p>
          <a:p>
            <a:pPr marL="0" indent="0">
              <a:buNone/>
            </a:pPr>
            <a:endParaRPr lang="en-US" sz="2400" dirty="0">
              <a:latin typeface="Arial" charset="0"/>
              <a:cs typeface="Arial" charset="0"/>
            </a:endParaRPr>
          </a:p>
        </p:txBody>
      </p:sp>
      <p:sp>
        <p:nvSpPr>
          <p:cNvPr id="4" name="Title 3"/>
          <p:cNvSpPr>
            <a:spLocks noGrp="1"/>
          </p:cNvSpPr>
          <p:nvPr>
            <p:ph type="title"/>
          </p:nvPr>
        </p:nvSpPr>
        <p:spPr/>
        <p:txBody>
          <a:bodyPr/>
          <a:lstStyle/>
          <a:p>
            <a:r>
              <a:rPr lang="en-US" b="1" dirty="0"/>
              <a:t>Volunteering</a:t>
            </a:r>
          </a:p>
        </p:txBody>
      </p:sp>
      <p:sp>
        <p:nvSpPr>
          <p:cNvPr id="5" name="Rectangle 4"/>
          <p:cNvSpPr/>
          <p:nvPr/>
        </p:nvSpPr>
        <p:spPr>
          <a:xfrm>
            <a:off x="2057400" y="1600200"/>
            <a:ext cx="7848600" cy="523220"/>
          </a:xfrm>
          <a:prstGeom prst="rect">
            <a:avLst/>
          </a:prstGeom>
        </p:spPr>
        <p:txBody>
          <a:bodyPr wrap="square">
            <a:spAutoFit/>
          </a:bodyPr>
          <a:lstStyle/>
          <a:p>
            <a:r>
              <a:rPr lang="en-US" sz="2800" dirty="0"/>
              <a:t>Several Volunteer Opportunities</a:t>
            </a:r>
          </a:p>
        </p:txBody>
      </p:sp>
      <p:pic>
        <p:nvPicPr>
          <p:cNvPr id="3" name="Picture 2"/>
          <p:cNvPicPr>
            <a:picLocks noChangeAspect="1"/>
          </p:cNvPicPr>
          <p:nvPr/>
        </p:nvPicPr>
        <p:blipFill>
          <a:blip r:embed="rId3"/>
          <a:stretch>
            <a:fillRect/>
          </a:stretch>
        </p:blipFill>
        <p:spPr>
          <a:xfrm>
            <a:off x="1921546" y="2628269"/>
            <a:ext cx="2498054" cy="2629531"/>
          </a:xfrm>
          <a:prstGeom prst="rect">
            <a:avLst/>
          </a:prstGeom>
        </p:spPr>
      </p:pic>
      <p:sp>
        <p:nvSpPr>
          <p:cNvPr id="7" name="Slide Number Placeholder 6">
            <a:extLst>
              <a:ext uri="{FF2B5EF4-FFF2-40B4-BE49-F238E27FC236}">
                <a16:creationId xmlns:a16="http://schemas.microsoft.com/office/drawing/2014/main" id="{9691CEC4-DD20-C10D-EDFE-8462078EE28D}"/>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22</a:t>
            </a:fld>
            <a:endParaRPr lang="en-US" dirty="0"/>
          </a:p>
        </p:txBody>
      </p:sp>
    </p:spTree>
    <p:extLst>
      <p:ext uri="{BB962C8B-B14F-4D97-AF65-F5344CB8AC3E}">
        <p14:creationId xmlns:p14="http://schemas.microsoft.com/office/powerpoint/2010/main" val="126396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7C506F8-30E7-1341-960A-CD08DE5D7318}"/>
              </a:ext>
            </a:extLst>
          </p:cNvPr>
          <p:cNvSpPr>
            <a:spLocks noGrp="1"/>
          </p:cNvSpPr>
          <p:nvPr>
            <p:ph type="subTitle" idx="1"/>
          </p:nvPr>
        </p:nvSpPr>
        <p:spPr/>
        <p:txBody>
          <a:bodyPr/>
          <a:lstStyle/>
          <a:p>
            <a:r>
              <a:rPr lang="en-US" dirty="0"/>
              <a:t>2024 Actual vs Budget</a:t>
            </a:r>
          </a:p>
        </p:txBody>
      </p:sp>
      <p:pic>
        <p:nvPicPr>
          <p:cNvPr id="3" name="Picture 2">
            <a:extLst>
              <a:ext uri="{FF2B5EF4-FFF2-40B4-BE49-F238E27FC236}">
                <a16:creationId xmlns:a16="http://schemas.microsoft.com/office/drawing/2014/main" id="{E9F731B6-6BEB-057C-9EEE-EFC165327DDB}"/>
              </a:ext>
            </a:extLst>
          </p:cNvPr>
          <p:cNvPicPr>
            <a:picLocks noChangeAspect="1"/>
          </p:cNvPicPr>
          <p:nvPr/>
        </p:nvPicPr>
        <p:blipFill>
          <a:blip r:embed="rId3"/>
          <a:stretch>
            <a:fillRect/>
          </a:stretch>
        </p:blipFill>
        <p:spPr>
          <a:xfrm>
            <a:off x="5334000" y="-1773"/>
            <a:ext cx="6477000" cy="6051809"/>
          </a:xfrm>
          <a:prstGeom prst="rect">
            <a:avLst/>
          </a:prstGeom>
        </p:spPr>
      </p:pic>
      <p:sp>
        <p:nvSpPr>
          <p:cNvPr id="5" name="Slide Number Placeholder 4">
            <a:extLst>
              <a:ext uri="{FF2B5EF4-FFF2-40B4-BE49-F238E27FC236}">
                <a16:creationId xmlns:a16="http://schemas.microsoft.com/office/drawing/2014/main" id="{81728E7B-B2AF-5417-B72E-96D0D730238A}"/>
              </a:ext>
            </a:extLst>
          </p:cNvPr>
          <p:cNvSpPr>
            <a:spLocks noGrp="1"/>
          </p:cNvSpPr>
          <p:nvPr>
            <p:ph type="sldNum" sz="quarter" idx="12"/>
          </p:nvPr>
        </p:nvSpPr>
        <p:spPr/>
        <p:txBody>
          <a:bodyPr/>
          <a:lstStyle/>
          <a:p>
            <a:fld id="{2754ED01-E2A0-4C1E-8E21-014B99041579}" type="slidenum">
              <a:rPr lang="en-US" smtClean="0"/>
              <a:pPr/>
              <a:t>23</a:t>
            </a:fld>
            <a:endParaRPr lang="en-US" dirty="0"/>
          </a:p>
        </p:txBody>
      </p:sp>
    </p:spTree>
    <p:extLst>
      <p:ext uri="{BB962C8B-B14F-4D97-AF65-F5344CB8AC3E}">
        <p14:creationId xmlns:p14="http://schemas.microsoft.com/office/powerpoint/2010/main" val="113659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93BE-59BC-EC49-8E16-BABB114F11CC}"/>
              </a:ext>
            </a:extLst>
          </p:cNvPr>
          <p:cNvSpPr>
            <a:spLocks noGrp="1"/>
          </p:cNvSpPr>
          <p:nvPr>
            <p:ph type="title"/>
          </p:nvPr>
        </p:nvSpPr>
        <p:spPr/>
        <p:txBody>
          <a:bodyPr/>
          <a:lstStyle/>
          <a:p>
            <a:r>
              <a:rPr lang="en-US" dirty="0"/>
              <a:t>Budget	</a:t>
            </a:r>
          </a:p>
        </p:txBody>
      </p:sp>
      <p:sp>
        <p:nvSpPr>
          <p:cNvPr id="3" name="Content Placeholder 2">
            <a:extLst>
              <a:ext uri="{FF2B5EF4-FFF2-40B4-BE49-F238E27FC236}">
                <a16:creationId xmlns:a16="http://schemas.microsoft.com/office/drawing/2014/main" id="{5C24CA75-DF6C-1044-910A-597C3A3D5E29}"/>
              </a:ext>
            </a:extLst>
          </p:cNvPr>
          <p:cNvSpPr>
            <a:spLocks noGrp="1"/>
          </p:cNvSpPr>
          <p:nvPr>
            <p:ph sz="quarter" idx="1"/>
          </p:nvPr>
        </p:nvSpPr>
        <p:spPr/>
        <p:txBody>
          <a:bodyPr>
            <a:normAutofit/>
          </a:bodyPr>
          <a:lstStyle/>
          <a:p>
            <a:pPr marL="685800" lvl="2" indent="0">
              <a:buNone/>
            </a:pPr>
            <a:endParaRPr lang="en-US" b="1" dirty="0"/>
          </a:p>
          <a:p>
            <a:pPr lvl="1"/>
            <a:r>
              <a:rPr lang="en-US" dirty="0"/>
              <a:t>Dues to remain the same at $250/$125.</a:t>
            </a:r>
            <a:r>
              <a:rPr lang="en-US" b="1" i="0" dirty="0">
                <a:solidFill>
                  <a:srgbClr val="0D2123"/>
                </a:solidFill>
                <a:effectLst/>
                <a:latin typeface="helvetica-w01-roman"/>
              </a:rPr>
              <a:t> </a:t>
            </a:r>
            <a:r>
              <a:rPr lang="en-US" b="1" i="0" dirty="0">
                <a:solidFill>
                  <a:srgbClr val="0D2123"/>
                </a:solidFill>
                <a:effectLst/>
              </a:rPr>
              <a:t>Pay your dues via Zelle </a:t>
            </a:r>
            <a:r>
              <a:rPr lang="en-US" b="1" i="0" u="none" strike="noStrike" dirty="0">
                <a:solidFill>
                  <a:schemeClr val="accent1">
                    <a:lumMod val="75000"/>
                  </a:schemeClr>
                </a:solidFill>
                <a:effectLst/>
                <a:hlinkClick r:id="rId3">
                  <a:extLst>
                    <a:ext uri="{A12FA001-AC4F-418D-AE19-62706E023703}">
                      <ahyp:hlinkClr xmlns:ahyp="http://schemas.microsoft.com/office/drawing/2018/hyperlinkcolor" val="tx"/>
                    </a:ext>
                  </a:extLst>
                </a:hlinkClick>
              </a:rPr>
              <a:t>hoa@briercliffhomeowners.com</a:t>
            </a:r>
            <a:r>
              <a:rPr lang="en-US" b="1" i="0" dirty="0">
                <a:solidFill>
                  <a:schemeClr val="accent1">
                    <a:lumMod val="75000"/>
                  </a:schemeClr>
                </a:solidFill>
                <a:effectLst/>
              </a:rPr>
              <a:t> </a:t>
            </a:r>
            <a:r>
              <a:rPr lang="en-US" b="0" i="0" dirty="0">
                <a:solidFill>
                  <a:srgbClr val="0D2123"/>
                </a:solidFill>
                <a:effectLst/>
              </a:rPr>
              <a:t>or mail to: </a:t>
            </a:r>
            <a:r>
              <a:rPr lang="en-US" b="0" i="0" dirty="0" err="1">
                <a:solidFill>
                  <a:srgbClr val="0D2123"/>
                </a:solidFill>
                <a:effectLst/>
              </a:rPr>
              <a:t>Briercliff</a:t>
            </a:r>
            <a:r>
              <a:rPr lang="en-US" b="0" i="0" dirty="0">
                <a:solidFill>
                  <a:srgbClr val="0D2123"/>
                </a:solidFill>
                <a:effectLst/>
              </a:rPr>
              <a:t> Homeowners Association, PO Box 461, Hamburg, NY 14075.</a:t>
            </a:r>
            <a:endParaRPr lang="en-US" dirty="0"/>
          </a:p>
          <a:p>
            <a:pPr lvl="1"/>
            <a:r>
              <a:rPr lang="en-US" dirty="0"/>
              <a:t>Board members, officers &amp; volunteers do a lot of work to keep costs down.</a:t>
            </a:r>
          </a:p>
          <a:p>
            <a:pPr lvl="1"/>
            <a:r>
              <a:rPr lang="en-US" dirty="0"/>
              <a:t>Current project is finishing the sports pad.</a:t>
            </a:r>
          </a:p>
          <a:p>
            <a:pPr lvl="1"/>
            <a:r>
              <a:rPr lang="en-US" dirty="0"/>
              <a:t>Future projects are pond remediation &amp; replacing the streetlights.</a:t>
            </a:r>
          </a:p>
          <a:p>
            <a:pPr lvl="1"/>
            <a:r>
              <a:rPr lang="en-US" dirty="0"/>
              <a:t>Looking for donated playground for young children.</a:t>
            </a:r>
          </a:p>
          <a:p>
            <a:pPr lvl="2"/>
            <a:r>
              <a:rPr lang="en-US" dirty="0"/>
              <a:t>The board has the authority to impose a special assessment.</a:t>
            </a:r>
          </a:p>
        </p:txBody>
      </p:sp>
      <p:sp>
        <p:nvSpPr>
          <p:cNvPr id="6" name="Slide Number Placeholder 5">
            <a:extLst>
              <a:ext uri="{FF2B5EF4-FFF2-40B4-BE49-F238E27FC236}">
                <a16:creationId xmlns:a16="http://schemas.microsoft.com/office/drawing/2014/main" id="{B40AC02A-AF09-AA86-F8A0-52E91DBC6AC3}"/>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24</a:t>
            </a:fld>
            <a:endParaRPr lang="en-US" dirty="0"/>
          </a:p>
        </p:txBody>
      </p:sp>
    </p:spTree>
    <p:extLst>
      <p:ext uri="{BB962C8B-B14F-4D97-AF65-F5344CB8AC3E}">
        <p14:creationId xmlns:p14="http://schemas.microsoft.com/office/powerpoint/2010/main" val="175203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E2C404D-F5D4-514B-8480-BB4FA059C0C8}"/>
              </a:ext>
            </a:extLst>
          </p:cNvPr>
          <p:cNvSpPr>
            <a:spLocks noGrp="1"/>
          </p:cNvSpPr>
          <p:nvPr>
            <p:ph type="subTitle" idx="1"/>
          </p:nvPr>
        </p:nvSpPr>
        <p:spPr/>
        <p:txBody>
          <a:bodyPr>
            <a:normAutofit/>
          </a:bodyPr>
          <a:lstStyle/>
          <a:p>
            <a:r>
              <a:rPr lang="en-US" dirty="0"/>
              <a:t>2025 Budget</a:t>
            </a:r>
          </a:p>
        </p:txBody>
      </p:sp>
      <p:graphicFrame>
        <p:nvGraphicFramePr>
          <p:cNvPr id="8" name="Object 7">
            <a:extLst>
              <a:ext uri="{FF2B5EF4-FFF2-40B4-BE49-F238E27FC236}">
                <a16:creationId xmlns:a16="http://schemas.microsoft.com/office/drawing/2014/main" id="{785FCAE9-7148-76F0-6EC3-BBFD765955EE}"/>
              </a:ext>
            </a:extLst>
          </p:cNvPr>
          <p:cNvGraphicFramePr>
            <a:graphicFrameLocks noChangeAspect="1"/>
          </p:cNvGraphicFramePr>
          <p:nvPr>
            <p:extLst>
              <p:ext uri="{D42A27DB-BD31-4B8C-83A1-F6EECF244321}">
                <p14:modId xmlns:p14="http://schemas.microsoft.com/office/powerpoint/2010/main" val="2091134411"/>
              </p:ext>
            </p:extLst>
          </p:nvPr>
        </p:nvGraphicFramePr>
        <p:xfrm>
          <a:off x="3810000" y="0"/>
          <a:ext cx="8280400" cy="5943600"/>
        </p:xfrm>
        <a:graphic>
          <a:graphicData uri="http://schemas.openxmlformats.org/presentationml/2006/ole">
            <mc:AlternateContent xmlns:mc="http://schemas.openxmlformats.org/markup-compatibility/2006">
              <mc:Choice xmlns:v="urn:schemas-microsoft-com:vml" Requires="v">
                <p:oleObj name="Worksheet" r:id="rId3" imgW="9121020" imgH="7955152" progId="Excel.Sheet.12">
                  <p:embed/>
                </p:oleObj>
              </mc:Choice>
              <mc:Fallback>
                <p:oleObj name="Worksheet" r:id="rId3" imgW="9121020" imgH="7955152" progId="Excel.Sheet.12">
                  <p:embed/>
                  <p:pic>
                    <p:nvPicPr>
                      <p:cNvPr id="0" name=""/>
                      <p:cNvPicPr/>
                      <p:nvPr/>
                    </p:nvPicPr>
                    <p:blipFill>
                      <a:blip r:embed="rId4"/>
                      <a:stretch>
                        <a:fillRect/>
                      </a:stretch>
                    </p:blipFill>
                    <p:spPr>
                      <a:xfrm>
                        <a:off x="3810000" y="0"/>
                        <a:ext cx="8280400" cy="59436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6B97D982-77A4-D97B-19CB-D1F3EDBD8DDA}"/>
              </a:ext>
            </a:extLst>
          </p:cNvPr>
          <p:cNvSpPr>
            <a:spLocks noGrp="1"/>
          </p:cNvSpPr>
          <p:nvPr>
            <p:ph type="sldNum" sz="quarter" idx="12"/>
          </p:nvPr>
        </p:nvSpPr>
        <p:spPr/>
        <p:txBody>
          <a:bodyPr/>
          <a:lstStyle/>
          <a:p>
            <a:fld id="{2754ED01-E2A0-4C1E-8E21-014B99041579}" type="slidenum">
              <a:rPr lang="en-US" smtClean="0"/>
              <a:pPr/>
              <a:t>25</a:t>
            </a:fld>
            <a:endParaRPr lang="en-US" dirty="0"/>
          </a:p>
        </p:txBody>
      </p:sp>
    </p:spTree>
    <p:extLst>
      <p:ext uri="{BB962C8B-B14F-4D97-AF65-F5344CB8AC3E}">
        <p14:creationId xmlns:p14="http://schemas.microsoft.com/office/powerpoint/2010/main" val="167234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b="1" dirty="0"/>
              <a:t>DATO Project by Tracks</a:t>
            </a:r>
          </a:p>
        </p:txBody>
      </p:sp>
      <p:grpSp>
        <p:nvGrpSpPr>
          <p:cNvPr id="7" name="Group 6">
            <a:extLst>
              <a:ext uri="{FF2B5EF4-FFF2-40B4-BE49-F238E27FC236}">
                <a16:creationId xmlns:a16="http://schemas.microsoft.com/office/drawing/2014/main" id="{2D470F56-D304-8C2C-860B-319028485E71}"/>
              </a:ext>
            </a:extLst>
          </p:cNvPr>
          <p:cNvGrpSpPr/>
          <p:nvPr/>
        </p:nvGrpSpPr>
        <p:grpSpPr>
          <a:xfrm>
            <a:off x="152400" y="1892885"/>
            <a:ext cx="5831855" cy="2524031"/>
            <a:chOff x="514865" y="981978"/>
            <a:chExt cx="10076935" cy="4361306"/>
          </a:xfrm>
        </p:grpSpPr>
        <p:pic>
          <p:nvPicPr>
            <p:cNvPr id="6" name="Picture 5">
              <a:extLst>
                <a:ext uri="{FF2B5EF4-FFF2-40B4-BE49-F238E27FC236}">
                  <a16:creationId xmlns:a16="http://schemas.microsoft.com/office/drawing/2014/main" id="{275247FE-1FFB-465B-AECB-2A64D2E7532F}"/>
                </a:ext>
              </a:extLst>
            </p:cNvPr>
            <p:cNvPicPr>
              <a:picLocks noChangeAspect="1"/>
            </p:cNvPicPr>
            <p:nvPr/>
          </p:nvPicPr>
          <p:blipFill rotWithShape="1">
            <a:blip r:embed="rId3"/>
            <a:srcRect l="28606" t="15661" r="10864" b="14784"/>
            <a:stretch/>
          </p:blipFill>
          <p:spPr>
            <a:xfrm>
              <a:off x="533400" y="981978"/>
              <a:ext cx="10058400" cy="4361306"/>
            </a:xfrm>
            <a:prstGeom prst="rect">
              <a:avLst/>
            </a:prstGeom>
          </p:spPr>
        </p:pic>
        <p:pic>
          <p:nvPicPr>
            <p:cNvPr id="2" name="Picture 1">
              <a:extLst>
                <a:ext uri="{FF2B5EF4-FFF2-40B4-BE49-F238E27FC236}">
                  <a16:creationId xmlns:a16="http://schemas.microsoft.com/office/drawing/2014/main" id="{9C0957EC-8395-489D-018C-7C1A21BB636C}"/>
                </a:ext>
              </a:extLst>
            </p:cNvPr>
            <p:cNvPicPr>
              <a:picLocks noChangeAspect="1"/>
            </p:cNvPicPr>
            <p:nvPr/>
          </p:nvPicPr>
          <p:blipFill rotWithShape="1">
            <a:blip r:embed="rId4">
              <a:alphaModFix amt="52000"/>
            </a:blip>
            <a:srcRect l="19647" t="11339" r="17303" b="50506"/>
            <a:stretch/>
          </p:blipFill>
          <p:spPr>
            <a:xfrm>
              <a:off x="514865" y="981978"/>
              <a:ext cx="10076935" cy="4361305"/>
            </a:xfrm>
            <a:prstGeom prst="rect">
              <a:avLst/>
            </a:prstGeom>
          </p:spPr>
        </p:pic>
      </p:grpSp>
      <p:sp>
        <p:nvSpPr>
          <p:cNvPr id="3" name="TextBox 2">
            <a:extLst>
              <a:ext uri="{FF2B5EF4-FFF2-40B4-BE49-F238E27FC236}">
                <a16:creationId xmlns:a16="http://schemas.microsoft.com/office/drawing/2014/main" id="{581BB4D2-213C-EFD1-1608-DC729E48455C}"/>
              </a:ext>
            </a:extLst>
          </p:cNvPr>
          <p:cNvSpPr txBox="1"/>
          <p:nvPr/>
        </p:nvSpPr>
        <p:spPr>
          <a:xfrm>
            <a:off x="6096000" y="1524000"/>
            <a:ext cx="6096000" cy="4585871"/>
          </a:xfrm>
          <a:prstGeom prst="rect">
            <a:avLst/>
          </a:prstGeom>
          <a:noFill/>
        </p:spPr>
        <p:txBody>
          <a:bodyPr wrap="square" rtlCol="0">
            <a:spAutoFit/>
          </a:bodyPr>
          <a:lstStyle/>
          <a:p>
            <a:pPr marL="342900" indent="-342900">
              <a:spcBef>
                <a:spcPts val="600"/>
              </a:spcBef>
              <a:spcAft>
                <a:spcPts val="600"/>
              </a:spcAft>
              <a:buFont typeface="Wingdings" pitchFamily="2" charset="2"/>
              <a:buChar char="Ø"/>
            </a:pPr>
            <a:r>
              <a:rPr lang="en-US" dirty="0"/>
              <a:t>We reduced it from 98-Units &amp; two driveways to 56-Units and 1 driveway</a:t>
            </a:r>
          </a:p>
          <a:p>
            <a:pPr marL="342900" indent="-342900">
              <a:spcBef>
                <a:spcPts val="600"/>
              </a:spcBef>
              <a:spcAft>
                <a:spcPts val="600"/>
              </a:spcAft>
              <a:buFont typeface="Wingdings" pitchFamily="2" charset="2"/>
              <a:buChar char="Ø"/>
            </a:pPr>
            <a:r>
              <a:rPr lang="en-US" dirty="0"/>
              <a:t>We have been able to prove that they have over developed the PUD by not meeting their “undeveloped” (lawns) projections</a:t>
            </a:r>
          </a:p>
          <a:p>
            <a:pPr marL="342900" lvl="1" indent="-342900">
              <a:spcBef>
                <a:spcPts val="600"/>
              </a:spcBef>
              <a:spcAft>
                <a:spcPts val="600"/>
              </a:spcAft>
              <a:buFont typeface="Wingdings" pitchFamily="2" charset="2"/>
              <a:buChar char="Ø"/>
            </a:pPr>
            <a:r>
              <a:rPr lang="en-US" dirty="0"/>
              <a:t>This was to possibly get them to abandon the DATO project and use it to cover “undeveloped space shortage” in order to keep building the mixed use project on Rogers.</a:t>
            </a:r>
          </a:p>
          <a:p>
            <a:pPr marL="342900" indent="-342900">
              <a:spcBef>
                <a:spcPts val="600"/>
              </a:spcBef>
              <a:spcAft>
                <a:spcPts val="600"/>
              </a:spcAft>
              <a:buFont typeface="Wingdings" pitchFamily="2" charset="2"/>
              <a:buChar char="Ø"/>
            </a:pPr>
            <a:r>
              <a:rPr lang="en-US" dirty="0"/>
              <a:t>However, The Official Signed Resolution which would state that they were required to meet their projections could not be located. </a:t>
            </a:r>
          </a:p>
          <a:p>
            <a:pPr marL="342900" indent="-342900">
              <a:spcBef>
                <a:spcPts val="600"/>
              </a:spcBef>
              <a:spcAft>
                <a:spcPts val="600"/>
              </a:spcAft>
              <a:buFont typeface="Wingdings" pitchFamily="2" charset="2"/>
              <a:buChar char="Ø"/>
            </a:pPr>
            <a:r>
              <a:rPr lang="en-US" dirty="0"/>
              <a:t>Therefore, the town had no document to use as enforcement with 100% certainty</a:t>
            </a:r>
          </a:p>
        </p:txBody>
      </p:sp>
      <p:sp>
        <p:nvSpPr>
          <p:cNvPr id="4" name="TextBox 3">
            <a:extLst>
              <a:ext uri="{FF2B5EF4-FFF2-40B4-BE49-F238E27FC236}">
                <a16:creationId xmlns:a16="http://schemas.microsoft.com/office/drawing/2014/main" id="{AB55BC07-E2D5-A3C9-B150-C9C070591C21}"/>
              </a:ext>
            </a:extLst>
          </p:cNvPr>
          <p:cNvSpPr txBox="1"/>
          <p:nvPr/>
        </p:nvSpPr>
        <p:spPr>
          <a:xfrm>
            <a:off x="1066800" y="1511885"/>
            <a:ext cx="4335418" cy="923330"/>
          </a:xfrm>
          <a:prstGeom prst="rect">
            <a:avLst/>
          </a:prstGeom>
          <a:noFill/>
        </p:spPr>
        <p:txBody>
          <a:bodyPr wrap="none" rtlCol="0">
            <a:spAutoFit/>
          </a:bodyPr>
          <a:lstStyle/>
          <a:p>
            <a:r>
              <a:rPr lang="en-US" b="1" dirty="0"/>
              <a:t>The DATO Project has been Approved</a:t>
            </a:r>
            <a:br>
              <a:rPr lang="en-US" b="1" dirty="0"/>
            </a:br>
            <a:endParaRPr lang="en-US" b="1" dirty="0"/>
          </a:p>
          <a:p>
            <a:endParaRPr lang="en-US" dirty="0"/>
          </a:p>
        </p:txBody>
      </p:sp>
      <p:sp>
        <p:nvSpPr>
          <p:cNvPr id="9" name="Slide Number Placeholder 8">
            <a:extLst>
              <a:ext uri="{FF2B5EF4-FFF2-40B4-BE49-F238E27FC236}">
                <a16:creationId xmlns:a16="http://schemas.microsoft.com/office/drawing/2014/main" id="{5D6A3C46-08DC-5ADB-900F-72C1AFE5BB49}"/>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26</a:t>
            </a:fld>
            <a:endParaRPr lang="en-US" dirty="0"/>
          </a:p>
        </p:txBody>
      </p:sp>
    </p:spTree>
    <p:extLst>
      <p:ext uri="{BB962C8B-B14F-4D97-AF65-F5344CB8AC3E}">
        <p14:creationId xmlns:p14="http://schemas.microsoft.com/office/powerpoint/2010/main" val="329773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7073-BAA5-472D-BE41-CF37894332C4}"/>
              </a:ext>
            </a:extLst>
          </p:cNvPr>
          <p:cNvSpPr>
            <a:spLocks noGrp="1"/>
          </p:cNvSpPr>
          <p:nvPr>
            <p:ph type="title"/>
          </p:nvPr>
        </p:nvSpPr>
        <p:spPr/>
        <p:txBody>
          <a:bodyPr/>
          <a:lstStyle/>
          <a:p>
            <a:r>
              <a:rPr lang="en-US" dirty="0"/>
              <a:t>VOTING RESULTS</a:t>
            </a:r>
          </a:p>
        </p:txBody>
      </p:sp>
      <p:sp>
        <p:nvSpPr>
          <p:cNvPr id="3" name="Content Placeholder 2">
            <a:extLst>
              <a:ext uri="{FF2B5EF4-FFF2-40B4-BE49-F238E27FC236}">
                <a16:creationId xmlns:a16="http://schemas.microsoft.com/office/drawing/2014/main" id="{BB8C7736-0B06-43DD-A5D4-4D438D8D60EE}"/>
              </a:ext>
            </a:extLst>
          </p:cNvPr>
          <p:cNvSpPr>
            <a:spLocks noGrp="1"/>
          </p:cNvSpPr>
          <p:nvPr>
            <p:ph sz="quarter" idx="1"/>
          </p:nvPr>
        </p:nvSpPr>
        <p:spPr>
          <a:xfrm>
            <a:off x="304800" y="1752600"/>
            <a:ext cx="6705600" cy="4191000"/>
          </a:xfrm>
        </p:spPr>
        <p:txBody>
          <a:bodyPr>
            <a:normAutofit fontScale="92500" lnSpcReduction="20000"/>
          </a:bodyPr>
          <a:lstStyle/>
          <a:p>
            <a:pPr marL="0" indent="0">
              <a:buNone/>
            </a:pPr>
            <a:r>
              <a:rPr lang="en-US" b="1" dirty="0"/>
              <a:t>Budget voting results:</a:t>
            </a:r>
          </a:p>
          <a:p>
            <a:pPr marL="0" indent="0" algn="r">
              <a:buNone/>
            </a:pPr>
            <a:endParaRPr lang="en-US" b="1" dirty="0"/>
          </a:p>
          <a:p>
            <a:pPr marL="0" indent="0" algn="r">
              <a:buNone/>
            </a:pPr>
            <a:endParaRPr lang="en-US" b="1" dirty="0"/>
          </a:p>
          <a:p>
            <a:pPr marL="0" indent="0">
              <a:buNone/>
            </a:pPr>
            <a:r>
              <a:rPr lang="en-US" b="1" dirty="0"/>
              <a:t>Board member voting results:</a:t>
            </a:r>
          </a:p>
          <a:p>
            <a:pPr marL="0" indent="0">
              <a:buNone/>
            </a:pPr>
            <a:endParaRPr lang="en-US" b="1" dirty="0"/>
          </a:p>
          <a:p>
            <a:pPr marL="0" indent="0">
              <a:buNone/>
            </a:pPr>
            <a:endParaRPr lang="en-US" b="1" dirty="0"/>
          </a:p>
          <a:p>
            <a:pPr marL="0" indent="0">
              <a:buNone/>
            </a:pPr>
            <a:endParaRPr lang="en-US" b="1" dirty="0"/>
          </a:p>
          <a:p>
            <a:pPr marL="0" indent="0">
              <a:buNone/>
            </a:pPr>
            <a:r>
              <a:rPr lang="en-US" b="0" i="0" dirty="0">
                <a:solidFill>
                  <a:srgbClr val="222222"/>
                </a:solidFill>
                <a:effectLst/>
                <a:latin typeface="Arial" panose="020B0604020202020204" pitchFamily="34" charset="0"/>
              </a:rPr>
              <a:t>Voting will be open until 9pm on December 12</a:t>
            </a:r>
            <a:r>
              <a:rPr lang="en-US" b="0" i="0" baseline="30000" dirty="0">
                <a:solidFill>
                  <a:srgbClr val="222222"/>
                </a:solidFill>
                <a:effectLst/>
                <a:latin typeface="Arial" panose="020B0604020202020204" pitchFamily="34" charset="0"/>
              </a:rPr>
              <a:t>th</a:t>
            </a:r>
            <a:r>
              <a:rPr lang="en-US" b="0" i="0" dirty="0">
                <a:solidFill>
                  <a:srgbClr val="222222"/>
                </a:solidFill>
                <a:effectLst/>
                <a:latin typeface="Arial" panose="020B0604020202020204" pitchFamily="34" charset="0"/>
              </a:rPr>
              <a:t>.  Final results will be emailed to all homeowners tomorrow night.</a:t>
            </a:r>
            <a:endParaRPr lang="en-US" b="1" dirty="0"/>
          </a:p>
        </p:txBody>
      </p:sp>
      <p:sp>
        <p:nvSpPr>
          <p:cNvPr id="4" name="Content Placeholder 2">
            <a:extLst>
              <a:ext uri="{FF2B5EF4-FFF2-40B4-BE49-F238E27FC236}">
                <a16:creationId xmlns:a16="http://schemas.microsoft.com/office/drawing/2014/main" id="{6D87C65E-C838-1765-27EA-9280CDBCB54B}"/>
              </a:ext>
            </a:extLst>
          </p:cNvPr>
          <p:cNvSpPr txBox="1">
            <a:spLocks/>
          </p:cNvSpPr>
          <p:nvPr/>
        </p:nvSpPr>
        <p:spPr>
          <a:xfrm>
            <a:off x="7315200" y="1752600"/>
            <a:ext cx="4800600" cy="3352800"/>
          </a:xfrm>
          <a:prstGeom prst="rect">
            <a:avLst/>
          </a:prstGeom>
        </p:spPr>
        <p:txBody>
          <a:bodyPr vert="horz">
            <a:normAutofit/>
          </a:bodyPr>
          <a:lstStyle>
            <a:lvl1pPr marL="320040" indent="-320040" algn="l" rtl="0" eaLnBrk="1" latinLnBrk="0" hangingPunct="1">
              <a:spcBef>
                <a:spcPts val="700"/>
              </a:spcBef>
              <a:buClr>
                <a:schemeClr val="tx1"/>
              </a:buClr>
              <a:buSzPct val="60000"/>
              <a:buFont typeface="Courier New" panose="02070309020205020404" pitchFamily="49" charset="0"/>
              <a:buChar char="o"/>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tx1"/>
              </a:buClr>
              <a:buSzPct val="70000"/>
              <a:buFont typeface="Courier New" panose="02070309020205020404" pitchFamily="49" charset="0"/>
              <a:buChar char="o"/>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tx1"/>
              </a:buClr>
              <a:buSzPct val="75000"/>
              <a:buFont typeface="Courier New" panose="02070309020205020404" pitchFamily="49" charset="0"/>
              <a:buChar char="o"/>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tx1"/>
              </a:buClr>
              <a:buSzPct val="75000"/>
              <a:buFont typeface="Courier New" panose="02070309020205020404" pitchFamily="49" charset="0"/>
              <a:buChar char="o"/>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tx1"/>
              </a:buClr>
              <a:buSzPct val="65000"/>
              <a:buFont typeface="Courier New" panose="02070309020205020404" pitchFamily="49" charset="0"/>
              <a:buChar char="o"/>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None/>
            </a:pPr>
            <a:r>
              <a:rPr lang="en-US" dirty="0"/>
              <a:t>28 approved to 0 disapproved</a:t>
            </a:r>
          </a:p>
          <a:p>
            <a:pPr marL="0" indent="0" fontAlgn="auto">
              <a:spcAft>
                <a:spcPts val="0"/>
              </a:spcAft>
              <a:buNone/>
            </a:pPr>
            <a:endParaRPr lang="en-US" dirty="0"/>
          </a:p>
          <a:p>
            <a:pPr marL="0" indent="0" fontAlgn="auto">
              <a:spcAft>
                <a:spcPts val="0"/>
              </a:spcAft>
              <a:buNone/>
            </a:pPr>
            <a:r>
              <a:rPr lang="en-US" dirty="0"/>
              <a:t>Dennis Lanning 28</a:t>
            </a:r>
          </a:p>
          <a:p>
            <a:pPr marL="0" indent="0" fontAlgn="auto">
              <a:spcAft>
                <a:spcPts val="0"/>
              </a:spcAft>
              <a:buNone/>
            </a:pPr>
            <a:r>
              <a:rPr lang="en-US" dirty="0"/>
              <a:t>Patti Michalek 28</a:t>
            </a:r>
          </a:p>
          <a:p>
            <a:pPr marL="0" indent="0" fontAlgn="auto">
              <a:spcAft>
                <a:spcPts val="0"/>
              </a:spcAft>
              <a:buNone/>
            </a:pPr>
            <a:r>
              <a:rPr lang="en-US" dirty="0"/>
              <a:t>Write-in  0</a:t>
            </a:r>
          </a:p>
        </p:txBody>
      </p:sp>
      <p:sp>
        <p:nvSpPr>
          <p:cNvPr id="7" name="Slide Number Placeholder 6">
            <a:extLst>
              <a:ext uri="{FF2B5EF4-FFF2-40B4-BE49-F238E27FC236}">
                <a16:creationId xmlns:a16="http://schemas.microsoft.com/office/drawing/2014/main" id="{2D34A35C-81C9-6BC1-20E3-85B28923AB9D}"/>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27</a:t>
            </a:fld>
            <a:endParaRPr lang="en-US" dirty="0"/>
          </a:p>
        </p:txBody>
      </p:sp>
    </p:spTree>
    <p:extLst>
      <p:ext uri="{BB962C8B-B14F-4D97-AF65-F5344CB8AC3E}">
        <p14:creationId xmlns:p14="http://schemas.microsoft.com/office/powerpoint/2010/main" val="35427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a:xfrm>
            <a:off x="3352800" y="1181100"/>
            <a:ext cx="7315200" cy="685800"/>
          </a:xfrm>
        </p:spPr>
        <p:txBody>
          <a:bodyPr/>
          <a:lstStyle/>
          <a:p>
            <a:pPr marL="0" indent="0" algn="ctr">
              <a:buNone/>
            </a:pPr>
            <a:r>
              <a:rPr lang="en-US" dirty="0"/>
              <a:t>THANK YOU</a:t>
            </a:r>
          </a:p>
        </p:txBody>
      </p:sp>
      <p:sp>
        <p:nvSpPr>
          <p:cNvPr id="6" name="Slide Number Placeholder 5">
            <a:extLst>
              <a:ext uri="{FF2B5EF4-FFF2-40B4-BE49-F238E27FC236}">
                <a16:creationId xmlns:a16="http://schemas.microsoft.com/office/drawing/2014/main" id="{C9D97384-FE4D-41A8-EC36-BC0F9CBC1F05}"/>
              </a:ext>
            </a:extLst>
          </p:cNvPr>
          <p:cNvSpPr>
            <a:spLocks noGrp="1"/>
          </p:cNvSpPr>
          <p:nvPr>
            <p:ph type="sldNum" sz="quarter" idx="11"/>
          </p:nvPr>
        </p:nvSpPr>
        <p:spPr/>
        <p:txBody>
          <a:bodyPr/>
          <a:lstStyle/>
          <a:p>
            <a:fld id="{1D8E616E-4352-5B4F-8448-4161387695DB}" type="slidenum">
              <a:rPr lang="en-US" smtClean="0"/>
              <a:pPr/>
              <a:t>28</a:t>
            </a:fld>
            <a:endParaRPr lang="en-US" dirty="0"/>
          </a:p>
        </p:txBody>
      </p:sp>
    </p:spTree>
    <p:extLst>
      <p:ext uri="{BB962C8B-B14F-4D97-AF65-F5344CB8AC3E}">
        <p14:creationId xmlns:p14="http://schemas.microsoft.com/office/powerpoint/2010/main" val="373349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3F7862-8584-9643-B21B-4A46F2130BCF}"/>
              </a:ext>
            </a:extLst>
          </p:cNvPr>
          <p:cNvSpPr>
            <a:spLocks noGrp="1"/>
          </p:cNvSpPr>
          <p:nvPr>
            <p:ph type="title"/>
          </p:nvPr>
        </p:nvSpPr>
        <p:spPr/>
        <p:txBody>
          <a:bodyPr>
            <a:normAutofit/>
          </a:bodyPr>
          <a:lstStyle/>
          <a:p>
            <a:r>
              <a:rPr lang="en-US" sz="2800" dirty="0"/>
              <a:t>HOMEOWNERS ASSOCIATION’S MISSION</a:t>
            </a:r>
          </a:p>
        </p:txBody>
      </p:sp>
      <p:sp>
        <p:nvSpPr>
          <p:cNvPr id="5" name="Content Placeholder 4">
            <a:extLst>
              <a:ext uri="{FF2B5EF4-FFF2-40B4-BE49-F238E27FC236}">
                <a16:creationId xmlns:a16="http://schemas.microsoft.com/office/drawing/2014/main" id="{D73E82EC-0011-C44B-8C70-26F33F9793DE}"/>
              </a:ext>
            </a:extLst>
          </p:cNvPr>
          <p:cNvSpPr>
            <a:spLocks noGrp="1"/>
          </p:cNvSpPr>
          <p:nvPr>
            <p:ph sz="quarter" idx="1"/>
          </p:nvPr>
        </p:nvSpPr>
        <p:spPr>
          <a:xfrm>
            <a:off x="1526931" y="2590800"/>
            <a:ext cx="9138138" cy="2895600"/>
          </a:xfrm>
        </p:spPr>
        <p:txBody>
          <a:bodyPr>
            <a:normAutofit/>
          </a:bodyPr>
          <a:lstStyle/>
          <a:p>
            <a:pPr marL="0" indent="0" algn="ctr">
              <a:buNone/>
            </a:pPr>
            <a:r>
              <a:rPr lang="en-US" sz="3200" dirty="0"/>
              <a:t>To </a:t>
            </a:r>
            <a:r>
              <a:rPr lang="en-US" sz="3200" u="sng" dirty="0"/>
              <a:t>protect</a:t>
            </a:r>
            <a:r>
              <a:rPr lang="en-US" sz="3200" dirty="0"/>
              <a:t> and </a:t>
            </a:r>
            <a:r>
              <a:rPr lang="en-US" sz="3200" u="sng" dirty="0"/>
              <a:t>enhance</a:t>
            </a:r>
            <a:r>
              <a:rPr lang="en-US" sz="3200" dirty="0"/>
              <a:t> the VALUE of our homeowners’ property by ensuring architectural integrity, recreational greenspace and shared amenities providing benefits to all members of the Association.</a:t>
            </a:r>
          </a:p>
        </p:txBody>
      </p:sp>
      <p:sp>
        <p:nvSpPr>
          <p:cNvPr id="6" name="Slide Number Placeholder 5">
            <a:extLst>
              <a:ext uri="{FF2B5EF4-FFF2-40B4-BE49-F238E27FC236}">
                <a16:creationId xmlns:a16="http://schemas.microsoft.com/office/drawing/2014/main" id="{08E6E7E8-A46B-1310-2280-59FBF65EA2A6}"/>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3</a:t>
            </a:fld>
            <a:endParaRPr lang="en-US" dirty="0"/>
          </a:p>
        </p:txBody>
      </p:sp>
    </p:spTree>
    <p:extLst>
      <p:ext uri="{BB962C8B-B14F-4D97-AF65-F5344CB8AC3E}">
        <p14:creationId xmlns:p14="http://schemas.microsoft.com/office/powerpoint/2010/main" val="407131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CE7F-9BA5-B541-B548-B107AC25FA80}"/>
              </a:ext>
            </a:extLst>
          </p:cNvPr>
          <p:cNvSpPr>
            <a:spLocks noGrp="1"/>
          </p:cNvSpPr>
          <p:nvPr>
            <p:ph type="title"/>
          </p:nvPr>
        </p:nvSpPr>
        <p:spPr/>
        <p:txBody>
          <a:bodyPr>
            <a:normAutofit/>
          </a:bodyPr>
          <a:lstStyle/>
          <a:p>
            <a:r>
              <a:rPr lang="en-US" sz="2800" dirty="0"/>
              <a:t>HOMEOWNERS ASSOCIATION’S ROLE</a:t>
            </a:r>
          </a:p>
        </p:txBody>
      </p:sp>
      <p:sp>
        <p:nvSpPr>
          <p:cNvPr id="3" name="Content Placeholder 2">
            <a:extLst>
              <a:ext uri="{FF2B5EF4-FFF2-40B4-BE49-F238E27FC236}">
                <a16:creationId xmlns:a16="http://schemas.microsoft.com/office/drawing/2014/main" id="{0D787E93-914E-114B-BCDF-3BA9D195ECED}"/>
              </a:ext>
            </a:extLst>
          </p:cNvPr>
          <p:cNvSpPr>
            <a:spLocks noGrp="1"/>
          </p:cNvSpPr>
          <p:nvPr>
            <p:ph sz="quarter" idx="1"/>
          </p:nvPr>
        </p:nvSpPr>
        <p:spPr>
          <a:xfrm>
            <a:off x="641096" y="1752600"/>
            <a:ext cx="11222736" cy="4495800"/>
          </a:xfrm>
        </p:spPr>
        <p:txBody>
          <a:bodyPr>
            <a:normAutofit lnSpcReduction="10000"/>
          </a:bodyPr>
          <a:lstStyle/>
          <a:p>
            <a:pPr marL="0" indent="0">
              <a:buNone/>
            </a:pPr>
            <a:r>
              <a:rPr lang="en-US" sz="2800" dirty="0"/>
              <a:t>1. Maintain a relationship with our homeowners and be a source of information.</a:t>
            </a:r>
            <a:br>
              <a:rPr lang="en-US" sz="2800" dirty="0"/>
            </a:br>
            <a:endParaRPr lang="en-US" sz="2800" dirty="0"/>
          </a:p>
          <a:p>
            <a:pPr marL="0" indent="0">
              <a:buNone/>
            </a:pPr>
            <a:r>
              <a:rPr lang="en-US" sz="2800" dirty="0"/>
              <a:t>2. Maintain relationship with bordering neighbors</a:t>
            </a:r>
          </a:p>
          <a:p>
            <a:pPr lvl="1">
              <a:buClr>
                <a:schemeClr val="tx1"/>
              </a:buClr>
              <a:buFont typeface="Courier New" panose="02070309020205020404" pitchFamily="49" charset="0"/>
              <a:buChar char="o"/>
            </a:pPr>
            <a:r>
              <a:rPr lang="en-US" sz="2400" dirty="0"/>
              <a:t>Town of Hamburg</a:t>
            </a:r>
          </a:p>
          <a:p>
            <a:pPr lvl="1">
              <a:buClr>
                <a:schemeClr val="tx1"/>
              </a:buClr>
              <a:buFont typeface="Courier New" panose="02070309020205020404" pitchFamily="49" charset="0"/>
              <a:buChar char="o"/>
            </a:pPr>
            <a:r>
              <a:rPr lang="en-US" sz="2400" dirty="0"/>
              <a:t>Cloverbank Country Club</a:t>
            </a:r>
          </a:p>
          <a:p>
            <a:pPr lvl="1">
              <a:buClr>
                <a:schemeClr val="tx1"/>
              </a:buClr>
              <a:buFont typeface="Courier New" panose="02070309020205020404" pitchFamily="49" charset="0"/>
              <a:buChar char="o"/>
            </a:pPr>
            <a:r>
              <a:rPr lang="en-US" sz="2400" dirty="0"/>
              <a:t>Sawgrass Court</a:t>
            </a:r>
          </a:p>
          <a:p>
            <a:pPr lvl="1">
              <a:buClr>
                <a:schemeClr val="tx1"/>
              </a:buClr>
              <a:buFont typeface="Courier New" panose="02070309020205020404" pitchFamily="49" charset="0"/>
              <a:buChar char="o"/>
            </a:pPr>
            <a:r>
              <a:rPr lang="en-US" sz="2400" dirty="0"/>
              <a:t>DATO Development (PUD by Tracks)</a:t>
            </a:r>
            <a:br>
              <a:rPr lang="en-US" sz="2400" dirty="0"/>
            </a:br>
            <a:endParaRPr lang="en-US" sz="2400" dirty="0"/>
          </a:p>
          <a:p>
            <a:pPr marL="0" indent="0">
              <a:buNone/>
            </a:pPr>
            <a:r>
              <a:rPr lang="en-US" sz="2800" dirty="0"/>
              <a:t>3. Responsible for our neighborhood aesthetics &amp; maintenance</a:t>
            </a:r>
          </a:p>
          <a:p>
            <a:pPr lvl="1"/>
            <a:endParaRPr lang="en-US" sz="2400" dirty="0"/>
          </a:p>
          <a:p>
            <a:endParaRPr lang="en-US" sz="2800" dirty="0"/>
          </a:p>
          <a:p>
            <a:pPr lvl="2"/>
            <a:endParaRPr lang="en-US" sz="2000" i="1" dirty="0"/>
          </a:p>
          <a:p>
            <a:pPr lvl="2"/>
            <a:endParaRPr lang="en-US" sz="2000" dirty="0"/>
          </a:p>
          <a:p>
            <a:pPr lvl="1"/>
            <a:endParaRPr lang="en-US" sz="2400" dirty="0"/>
          </a:p>
          <a:p>
            <a:pPr lvl="1"/>
            <a:endParaRPr lang="en-US" sz="2400" dirty="0"/>
          </a:p>
        </p:txBody>
      </p:sp>
      <p:sp>
        <p:nvSpPr>
          <p:cNvPr id="6" name="Slide Number Placeholder 5">
            <a:extLst>
              <a:ext uri="{FF2B5EF4-FFF2-40B4-BE49-F238E27FC236}">
                <a16:creationId xmlns:a16="http://schemas.microsoft.com/office/drawing/2014/main" id="{4E1B0C49-DD13-3C5C-E4C2-0E0AE7844CAA}"/>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4</a:t>
            </a:fld>
            <a:endParaRPr lang="en-US" dirty="0"/>
          </a:p>
        </p:txBody>
      </p:sp>
    </p:spTree>
    <p:extLst>
      <p:ext uri="{BB962C8B-B14F-4D97-AF65-F5344CB8AC3E}">
        <p14:creationId xmlns:p14="http://schemas.microsoft.com/office/powerpoint/2010/main" val="285329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D814D-3E3F-9C4A-9BE7-B642230B4B43}"/>
              </a:ext>
            </a:extLst>
          </p:cNvPr>
          <p:cNvSpPr>
            <a:spLocks noGrp="1"/>
          </p:cNvSpPr>
          <p:nvPr>
            <p:ph type="title"/>
          </p:nvPr>
        </p:nvSpPr>
        <p:spPr/>
        <p:txBody>
          <a:bodyPr/>
          <a:lstStyle/>
          <a:p>
            <a:r>
              <a:rPr lang="en-US" dirty="0"/>
              <a:t>BOARD MEMBERS &amp; OFFICERS </a:t>
            </a:r>
          </a:p>
        </p:txBody>
      </p:sp>
      <p:sp>
        <p:nvSpPr>
          <p:cNvPr id="5" name="Content Placeholder 4">
            <a:extLst>
              <a:ext uri="{FF2B5EF4-FFF2-40B4-BE49-F238E27FC236}">
                <a16:creationId xmlns:a16="http://schemas.microsoft.com/office/drawing/2014/main" id="{097EFFBC-051F-DC4B-9702-539CA11FCA70}"/>
              </a:ext>
            </a:extLst>
          </p:cNvPr>
          <p:cNvSpPr>
            <a:spLocks noGrp="1"/>
          </p:cNvSpPr>
          <p:nvPr>
            <p:ph sz="quarter" idx="1"/>
          </p:nvPr>
        </p:nvSpPr>
        <p:spPr>
          <a:xfrm>
            <a:off x="4938268" y="2066812"/>
            <a:ext cx="7039864" cy="3124200"/>
          </a:xfrm>
        </p:spPr>
        <p:txBody>
          <a:bodyPr>
            <a:noAutofit/>
          </a:bodyPr>
          <a:lstStyle/>
          <a:p>
            <a:pPr marL="0" indent="0">
              <a:buClr>
                <a:schemeClr val="tx1"/>
              </a:buClr>
              <a:buNone/>
            </a:pPr>
            <a:r>
              <a:rPr lang="en-US" sz="2400" b="1" u="sng" dirty="0"/>
              <a:t>OFFICERS</a:t>
            </a:r>
            <a:r>
              <a:rPr lang="en-US" sz="2400" b="1" dirty="0"/>
              <a:t>:</a:t>
            </a:r>
            <a:endParaRPr lang="en-US" sz="2400" dirty="0"/>
          </a:p>
          <a:p>
            <a:pPr lvl="1">
              <a:buClr>
                <a:schemeClr val="tx1"/>
              </a:buClr>
              <a:buFont typeface="Courier New" panose="02070309020205020404" pitchFamily="49" charset="0"/>
              <a:buChar char="o"/>
            </a:pPr>
            <a:r>
              <a:rPr lang="en-US" sz="2400" dirty="0"/>
              <a:t>President:			Don Grundtisch</a:t>
            </a:r>
          </a:p>
          <a:p>
            <a:pPr lvl="1">
              <a:buClr>
                <a:schemeClr val="tx1"/>
              </a:buClr>
              <a:buFont typeface="Courier New" panose="02070309020205020404" pitchFamily="49" charset="0"/>
              <a:buChar char="o"/>
            </a:pPr>
            <a:r>
              <a:rPr lang="en-US" sz="2400" dirty="0"/>
              <a:t>1</a:t>
            </a:r>
            <a:r>
              <a:rPr lang="en-US" sz="2400" baseline="30000" dirty="0"/>
              <a:t>st</a:t>
            </a:r>
            <a:r>
              <a:rPr lang="en-US" sz="2400" dirty="0"/>
              <a:t> Vice President:	Jeff Crossett</a:t>
            </a:r>
          </a:p>
          <a:p>
            <a:pPr lvl="1">
              <a:buClr>
                <a:schemeClr val="tx1"/>
              </a:buClr>
              <a:buFont typeface="Courier New" panose="02070309020205020404" pitchFamily="49" charset="0"/>
              <a:buChar char="o"/>
            </a:pPr>
            <a:r>
              <a:rPr lang="en-US" sz="2400" dirty="0"/>
              <a:t>2</a:t>
            </a:r>
            <a:r>
              <a:rPr lang="en-US" sz="2400" baseline="30000" dirty="0"/>
              <a:t>nd</a:t>
            </a:r>
            <a:r>
              <a:rPr lang="en-US" sz="2400" dirty="0"/>
              <a:t> Vice President:	Matt Maciejewski</a:t>
            </a:r>
          </a:p>
          <a:p>
            <a:pPr lvl="1">
              <a:buClr>
                <a:schemeClr val="tx1"/>
              </a:buClr>
              <a:buFont typeface="Courier New" panose="02070309020205020404" pitchFamily="49" charset="0"/>
              <a:buChar char="o"/>
            </a:pPr>
            <a:r>
              <a:rPr lang="en-US" sz="2400" dirty="0"/>
              <a:t>Treasurer:		Andrea Livsey</a:t>
            </a:r>
          </a:p>
          <a:p>
            <a:pPr lvl="1">
              <a:buClr>
                <a:schemeClr val="tx1"/>
              </a:buClr>
              <a:buFont typeface="Courier New" panose="02070309020205020404" pitchFamily="49" charset="0"/>
              <a:buChar char="o"/>
            </a:pPr>
            <a:r>
              <a:rPr lang="en-US" sz="2400" dirty="0"/>
              <a:t>Secretary:			Kim Buck</a:t>
            </a:r>
          </a:p>
          <a:p>
            <a:pPr marL="0" indent="0">
              <a:buNone/>
            </a:pPr>
            <a:endParaRPr lang="en-US" sz="2400" dirty="0"/>
          </a:p>
        </p:txBody>
      </p:sp>
      <p:sp>
        <p:nvSpPr>
          <p:cNvPr id="3" name="Text Placeholder 2">
            <a:extLst>
              <a:ext uri="{FF2B5EF4-FFF2-40B4-BE49-F238E27FC236}">
                <a16:creationId xmlns:a16="http://schemas.microsoft.com/office/drawing/2014/main" id="{2669A91A-90C4-8F4C-900F-4D0D130E3E7E}"/>
              </a:ext>
            </a:extLst>
          </p:cNvPr>
          <p:cNvSpPr>
            <a:spLocks noGrp="1"/>
          </p:cNvSpPr>
          <p:nvPr>
            <p:ph type="body" sz="quarter" idx="13"/>
          </p:nvPr>
        </p:nvSpPr>
        <p:spPr/>
        <p:txBody>
          <a:bodyPr/>
          <a:lstStyle/>
          <a:p>
            <a:r>
              <a:rPr lang="en-US" spc="100" dirty="0"/>
              <a:t>INTRODUCTIONS</a:t>
            </a:r>
          </a:p>
        </p:txBody>
      </p:sp>
      <p:sp>
        <p:nvSpPr>
          <p:cNvPr id="7" name="Content Placeholder 4">
            <a:extLst>
              <a:ext uri="{FF2B5EF4-FFF2-40B4-BE49-F238E27FC236}">
                <a16:creationId xmlns:a16="http://schemas.microsoft.com/office/drawing/2014/main" id="{F054B8AC-F3C4-7042-A3D8-907AFB5B81A8}"/>
              </a:ext>
            </a:extLst>
          </p:cNvPr>
          <p:cNvSpPr txBox="1">
            <a:spLocks/>
          </p:cNvSpPr>
          <p:nvPr/>
        </p:nvSpPr>
        <p:spPr>
          <a:xfrm>
            <a:off x="1143000" y="2074069"/>
            <a:ext cx="3048000" cy="3124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None/>
            </a:pPr>
            <a:r>
              <a:rPr lang="en-US" sz="2400" b="1" u="sng" dirty="0"/>
              <a:t>BOARD MEMBERS:</a:t>
            </a:r>
            <a:endParaRPr lang="en-US" sz="2400" u="sng" dirty="0"/>
          </a:p>
          <a:p>
            <a:pPr marL="544513" lvl="1" indent="-342900" fontAlgn="auto">
              <a:spcAft>
                <a:spcPts val="0"/>
              </a:spcAft>
              <a:buClr>
                <a:schemeClr val="tx1"/>
              </a:buClr>
              <a:buFont typeface="Courier New" panose="02070309020205020404" pitchFamily="49" charset="0"/>
              <a:buChar char="o"/>
            </a:pPr>
            <a:r>
              <a:rPr lang="en-US" sz="2400" dirty="0">
                <a:latin typeface="Garamond" panose="02020404030301010803" pitchFamily="18" charset="0"/>
              </a:rPr>
              <a:t>Don Grundtisch 	</a:t>
            </a:r>
          </a:p>
          <a:p>
            <a:pPr marL="544513" lvl="1" indent="-342900">
              <a:buClr>
                <a:schemeClr val="tx1"/>
              </a:buClr>
              <a:buFont typeface="Courier New" panose="02070309020205020404" pitchFamily="49" charset="0"/>
              <a:buChar char="o"/>
            </a:pPr>
            <a:r>
              <a:rPr lang="en-US" sz="2400" dirty="0">
                <a:latin typeface="Garamond" panose="02020404030301010803" pitchFamily="18" charset="0"/>
              </a:rPr>
              <a:t>Dennis Lanning	</a:t>
            </a:r>
          </a:p>
          <a:p>
            <a:pPr marL="544513" lvl="1" indent="-342900">
              <a:buClr>
                <a:schemeClr val="tx1"/>
              </a:buClr>
              <a:buFont typeface="Courier New" panose="02070309020205020404" pitchFamily="49" charset="0"/>
              <a:buChar char="o"/>
            </a:pPr>
            <a:r>
              <a:rPr lang="en-US" sz="2400" dirty="0">
                <a:latin typeface="Garamond" panose="02020404030301010803" pitchFamily="18" charset="0"/>
              </a:rPr>
              <a:t>Patti Michalek	</a:t>
            </a:r>
          </a:p>
          <a:p>
            <a:pPr marL="544513" lvl="1" indent="-342900">
              <a:buClr>
                <a:schemeClr val="tx1"/>
              </a:buClr>
              <a:buFont typeface="Courier New" panose="02070309020205020404" pitchFamily="49" charset="0"/>
              <a:buChar char="o"/>
            </a:pPr>
            <a:r>
              <a:rPr lang="en-US" sz="2400" dirty="0">
                <a:latin typeface="Garamond" panose="02020404030301010803" pitchFamily="18" charset="0"/>
              </a:rPr>
              <a:t>Kyle Kraus</a:t>
            </a:r>
          </a:p>
          <a:p>
            <a:pPr marL="201613" lvl="1" indent="0">
              <a:buClr>
                <a:schemeClr val="tx1"/>
              </a:buClr>
              <a:buNone/>
            </a:pPr>
            <a:endParaRPr lang="en-US" sz="2400" dirty="0">
              <a:latin typeface="Garamond" panose="02020404030301010803" pitchFamily="18" charset="0"/>
            </a:endParaRPr>
          </a:p>
        </p:txBody>
      </p:sp>
      <p:sp>
        <p:nvSpPr>
          <p:cNvPr id="8" name="Slide Number Placeholder 7">
            <a:extLst>
              <a:ext uri="{FF2B5EF4-FFF2-40B4-BE49-F238E27FC236}">
                <a16:creationId xmlns:a16="http://schemas.microsoft.com/office/drawing/2014/main" id="{66CE6186-9552-73E5-754A-87859C10211A}"/>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5</a:t>
            </a:fld>
            <a:endParaRPr lang="en-US" dirty="0"/>
          </a:p>
        </p:txBody>
      </p:sp>
    </p:spTree>
    <p:extLst>
      <p:ext uri="{BB962C8B-B14F-4D97-AF65-F5344CB8AC3E}">
        <p14:creationId xmlns:p14="http://schemas.microsoft.com/office/powerpoint/2010/main" val="109170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178CFB-8613-C34D-91D3-4655C41D1A95}"/>
              </a:ext>
            </a:extLst>
          </p:cNvPr>
          <p:cNvSpPr>
            <a:spLocks noGrp="1"/>
          </p:cNvSpPr>
          <p:nvPr>
            <p:ph type="subTitle" idx="1"/>
          </p:nvPr>
        </p:nvSpPr>
        <p:spPr>
          <a:xfrm>
            <a:off x="3178629" y="6052457"/>
            <a:ext cx="8940800" cy="685800"/>
          </a:xfrm>
        </p:spPr>
        <p:txBody>
          <a:bodyPr/>
          <a:lstStyle/>
          <a:p>
            <a:r>
              <a:rPr lang="en-US" spc="100" dirty="0"/>
              <a:t>COMMITTEE REPORTS</a:t>
            </a:r>
          </a:p>
        </p:txBody>
      </p:sp>
      <p:pic>
        <p:nvPicPr>
          <p:cNvPr id="7" name="Picture 6">
            <a:extLst>
              <a:ext uri="{FF2B5EF4-FFF2-40B4-BE49-F238E27FC236}">
                <a16:creationId xmlns:a16="http://schemas.microsoft.com/office/drawing/2014/main" id="{63C2DBA4-EAC3-CA49-8D2B-A9F02DA86B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1350" y="810744"/>
            <a:ext cx="3886200" cy="22419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BE178EE0-07A9-6B45-A03C-287239060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800" y="152400"/>
            <a:ext cx="4617830" cy="21424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11AC9961-C82E-1046-8680-FDED3E0A0A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60511">
            <a:off x="3354014" y="1636991"/>
            <a:ext cx="4182435"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0EE9140B-A218-6C49-BA3C-725D7F9B2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929" y="3071623"/>
            <a:ext cx="2361635" cy="26617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5855B370-4C35-FA41-B494-27693846ED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46653">
            <a:off x="8326199" y="2532638"/>
            <a:ext cx="2743086" cy="3354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a:extLst>
              <a:ext uri="{FF2B5EF4-FFF2-40B4-BE49-F238E27FC236}">
                <a16:creationId xmlns:a16="http://schemas.microsoft.com/office/drawing/2014/main" id="{026BCFBF-A1FC-1327-C052-1C7A29DCAC3C}"/>
              </a:ext>
            </a:extLst>
          </p:cNvPr>
          <p:cNvSpPr>
            <a:spLocks noGrp="1"/>
          </p:cNvSpPr>
          <p:nvPr>
            <p:ph type="sldNum" sz="quarter" idx="12"/>
          </p:nvPr>
        </p:nvSpPr>
        <p:spPr/>
        <p:txBody>
          <a:bodyPr/>
          <a:lstStyle/>
          <a:p>
            <a:fld id="{2754ED01-E2A0-4C1E-8E21-014B99041579}" type="slidenum">
              <a:rPr lang="en-US" smtClean="0"/>
              <a:pPr/>
              <a:t>6</a:t>
            </a:fld>
            <a:endParaRPr lang="en-US" dirty="0"/>
          </a:p>
        </p:txBody>
      </p:sp>
    </p:spTree>
    <p:extLst>
      <p:ext uri="{BB962C8B-B14F-4D97-AF65-F5344CB8AC3E}">
        <p14:creationId xmlns:p14="http://schemas.microsoft.com/office/powerpoint/2010/main" val="384865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6992-210C-AC4F-979A-6AF18AF11FC4}"/>
              </a:ext>
            </a:extLst>
          </p:cNvPr>
          <p:cNvSpPr>
            <a:spLocks noGrp="1"/>
          </p:cNvSpPr>
          <p:nvPr>
            <p:ph type="title"/>
          </p:nvPr>
        </p:nvSpPr>
        <p:spPr/>
        <p:txBody>
          <a:bodyPr/>
          <a:lstStyle/>
          <a:p>
            <a:r>
              <a:rPr lang="en-US" dirty="0"/>
              <a:t>SUNSHINE COMMITTEE</a:t>
            </a:r>
          </a:p>
        </p:txBody>
      </p:sp>
      <p:sp>
        <p:nvSpPr>
          <p:cNvPr id="3" name="Content Placeholder 2">
            <a:extLst>
              <a:ext uri="{FF2B5EF4-FFF2-40B4-BE49-F238E27FC236}">
                <a16:creationId xmlns:a16="http://schemas.microsoft.com/office/drawing/2014/main" id="{B6A5D033-88BE-AA4B-AEB7-5FCE39955A22}"/>
              </a:ext>
            </a:extLst>
          </p:cNvPr>
          <p:cNvSpPr>
            <a:spLocks noGrp="1"/>
          </p:cNvSpPr>
          <p:nvPr>
            <p:ph sz="quarter" idx="1"/>
          </p:nvPr>
        </p:nvSpPr>
        <p:spPr>
          <a:xfrm>
            <a:off x="816864" y="1981200"/>
            <a:ext cx="10871200" cy="4114800"/>
          </a:xfrm>
        </p:spPr>
        <p:txBody>
          <a:bodyPr>
            <a:normAutofit fontScale="92500" lnSpcReduction="10000"/>
          </a:bodyPr>
          <a:lstStyle/>
          <a:p>
            <a:pPr>
              <a:spcAft>
                <a:spcPts val="1200"/>
              </a:spcAft>
            </a:pPr>
            <a:r>
              <a:rPr lang="en-US" dirty="0"/>
              <a:t>10 New Neighbors </a:t>
            </a:r>
          </a:p>
          <a:p>
            <a:pPr>
              <a:spcAft>
                <a:spcPts val="1200"/>
              </a:spcAft>
            </a:pPr>
            <a:r>
              <a:rPr lang="en-US" dirty="0"/>
              <a:t>Donna Lucas visits new homeowners to deliver gift bags &amp; obtain contact information.  </a:t>
            </a:r>
          </a:p>
          <a:p>
            <a:pPr>
              <a:spcAft>
                <a:spcPts val="1200"/>
              </a:spcAft>
            </a:pPr>
            <a:r>
              <a:rPr lang="en-US" dirty="0"/>
              <a:t>Anyone interested in joining the committee would be greatly appreciated!</a:t>
            </a:r>
          </a:p>
          <a:p>
            <a:pPr>
              <a:spcAft>
                <a:spcPts val="1200"/>
              </a:spcAft>
            </a:pPr>
            <a:r>
              <a:rPr lang="en-US" dirty="0"/>
              <a:t>Sunny dispositions wanted!</a:t>
            </a:r>
          </a:p>
          <a:p>
            <a:pPr marL="0" indent="0">
              <a:spcAft>
                <a:spcPts val="1200"/>
              </a:spcAft>
              <a:buNone/>
            </a:pPr>
            <a:endParaRPr lang="en-US" dirty="0"/>
          </a:p>
          <a:p>
            <a:pPr marL="0" indent="0" algn="ctr">
              <a:spcAft>
                <a:spcPts val="1200"/>
              </a:spcAft>
              <a:buNone/>
            </a:pPr>
            <a:r>
              <a:rPr lang="en-US" b="1" dirty="0"/>
              <a:t>Thank you Donna!</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BA44CE23-7148-8A43-95AC-C4B1361E5174}"/>
              </a:ext>
            </a:extLst>
          </p:cNvPr>
          <p:cNvSpPr>
            <a:spLocks noGrp="1"/>
          </p:cNvSpPr>
          <p:nvPr>
            <p:ph type="body" sz="quarter" idx="13"/>
          </p:nvPr>
        </p:nvSpPr>
        <p:spPr/>
        <p:txBody>
          <a:bodyPr/>
          <a:lstStyle/>
          <a:p>
            <a:r>
              <a:rPr lang="en-US" spc="100" dirty="0"/>
              <a:t>COMMITTEE REPORTS</a:t>
            </a:r>
          </a:p>
        </p:txBody>
      </p:sp>
      <p:sp>
        <p:nvSpPr>
          <p:cNvPr id="7" name="Slide Number Placeholder 6">
            <a:extLst>
              <a:ext uri="{FF2B5EF4-FFF2-40B4-BE49-F238E27FC236}">
                <a16:creationId xmlns:a16="http://schemas.microsoft.com/office/drawing/2014/main" id="{9217EA40-2297-E0E4-5A38-56DE4B2D56B1}"/>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7</a:t>
            </a:fld>
            <a:endParaRPr lang="en-US" dirty="0"/>
          </a:p>
        </p:txBody>
      </p:sp>
    </p:spTree>
    <p:extLst>
      <p:ext uri="{BB962C8B-B14F-4D97-AF65-F5344CB8AC3E}">
        <p14:creationId xmlns:p14="http://schemas.microsoft.com/office/powerpoint/2010/main" val="250229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6992-210C-AC4F-979A-6AF18AF11FC4}"/>
              </a:ext>
            </a:extLst>
          </p:cNvPr>
          <p:cNvSpPr>
            <a:spLocks noGrp="1"/>
          </p:cNvSpPr>
          <p:nvPr>
            <p:ph type="title"/>
          </p:nvPr>
        </p:nvSpPr>
        <p:spPr/>
        <p:txBody>
          <a:bodyPr/>
          <a:lstStyle/>
          <a:p>
            <a:r>
              <a:rPr lang="en-US" dirty="0"/>
              <a:t>GREEN SPACE COMMITTEE</a:t>
            </a:r>
          </a:p>
        </p:txBody>
      </p:sp>
      <p:sp>
        <p:nvSpPr>
          <p:cNvPr id="3" name="Content Placeholder 2">
            <a:extLst>
              <a:ext uri="{FF2B5EF4-FFF2-40B4-BE49-F238E27FC236}">
                <a16:creationId xmlns:a16="http://schemas.microsoft.com/office/drawing/2014/main" id="{B6A5D033-88BE-AA4B-AEB7-5FCE39955A22}"/>
              </a:ext>
            </a:extLst>
          </p:cNvPr>
          <p:cNvSpPr>
            <a:spLocks noGrp="1"/>
          </p:cNvSpPr>
          <p:nvPr>
            <p:ph sz="quarter" idx="1"/>
          </p:nvPr>
        </p:nvSpPr>
        <p:spPr>
          <a:xfrm>
            <a:off x="0" y="1625741"/>
            <a:ext cx="5715001" cy="4495800"/>
          </a:xfrm>
        </p:spPr>
        <p:txBody>
          <a:bodyPr>
            <a:normAutofit/>
          </a:bodyPr>
          <a:lstStyle/>
          <a:p>
            <a:pPr marL="0" indent="0">
              <a:buClr>
                <a:schemeClr val="tx1"/>
              </a:buClr>
              <a:buNone/>
            </a:pPr>
            <a:r>
              <a:rPr lang="en-US" sz="2800" b="1" dirty="0"/>
              <a:t>Pond Maintenance</a:t>
            </a:r>
            <a:endParaRPr lang="en-US" dirty="0">
              <a:latin typeface="Garamond" panose="02020404030301010803" pitchFamily="18" charset="0"/>
            </a:endParaRPr>
          </a:p>
          <a:p>
            <a:pPr lvl="1">
              <a:spcAft>
                <a:spcPts val="1200"/>
              </a:spcAft>
              <a:buClr>
                <a:schemeClr val="tx1"/>
              </a:buClr>
              <a:buFont typeface="Courier New" panose="02070309020205020404" pitchFamily="49" charset="0"/>
              <a:buChar char="o"/>
            </a:pPr>
            <a:r>
              <a:rPr lang="en-US" dirty="0">
                <a:latin typeface="Garamond" panose="02020404030301010803" pitchFamily="18" charset="0"/>
              </a:rPr>
              <a:t>Eastern end of the large pond was cleaned up &amp; graded.</a:t>
            </a:r>
          </a:p>
          <a:p>
            <a:pPr lvl="1">
              <a:spcAft>
                <a:spcPts val="1200"/>
              </a:spcAft>
              <a:buClr>
                <a:schemeClr val="tx1"/>
              </a:buClr>
              <a:buFont typeface="Courier New" panose="02070309020205020404" pitchFamily="49" charset="0"/>
              <a:buChar char="o"/>
            </a:pPr>
            <a:r>
              <a:rPr lang="en-US" dirty="0">
                <a:latin typeface="Garamond" panose="02020404030301010803" pitchFamily="18" charset="0"/>
              </a:rPr>
              <a:t>The small pond &amp; the western end of the large pond will be brush hogged in 2025.</a:t>
            </a:r>
          </a:p>
          <a:p>
            <a:pPr marL="0" lvl="1" indent="0">
              <a:spcBef>
                <a:spcPts val="700"/>
              </a:spcBef>
              <a:spcAft>
                <a:spcPts val="1200"/>
              </a:spcAft>
              <a:buSzPct val="60000"/>
              <a:buNone/>
            </a:pPr>
            <a:r>
              <a:rPr lang="en-US" sz="2800" b="1" dirty="0"/>
              <a:t>Gazebos</a:t>
            </a:r>
          </a:p>
          <a:p>
            <a:pPr lvl="1">
              <a:spcAft>
                <a:spcPts val="1200"/>
              </a:spcAft>
              <a:buClr>
                <a:schemeClr val="tx1"/>
              </a:buClr>
            </a:pPr>
            <a:r>
              <a:rPr lang="en-US" dirty="0">
                <a:latin typeface="Garamond" panose="02020404030301010803" pitchFamily="18" charset="0"/>
              </a:rPr>
              <a:t>The gazebos were caulked &amp; painted.</a:t>
            </a:r>
          </a:p>
        </p:txBody>
      </p:sp>
      <p:sp>
        <p:nvSpPr>
          <p:cNvPr id="4" name="Text Placeholder 3">
            <a:extLst>
              <a:ext uri="{FF2B5EF4-FFF2-40B4-BE49-F238E27FC236}">
                <a16:creationId xmlns:a16="http://schemas.microsoft.com/office/drawing/2014/main" id="{2ACFB1D4-F0DF-8248-A5C9-A9C7E5325A88}"/>
              </a:ext>
            </a:extLst>
          </p:cNvPr>
          <p:cNvSpPr>
            <a:spLocks noGrp="1"/>
          </p:cNvSpPr>
          <p:nvPr>
            <p:ph type="body" sz="quarter" idx="13"/>
          </p:nvPr>
        </p:nvSpPr>
        <p:spPr/>
        <p:txBody>
          <a:bodyPr/>
          <a:lstStyle/>
          <a:p>
            <a:r>
              <a:rPr lang="en-US" spc="100" dirty="0"/>
              <a:t>COMMITTEE REPORTS</a:t>
            </a:r>
          </a:p>
        </p:txBody>
      </p:sp>
      <p:sp>
        <p:nvSpPr>
          <p:cNvPr id="5" name="TextBox 4">
            <a:extLst>
              <a:ext uri="{FF2B5EF4-FFF2-40B4-BE49-F238E27FC236}">
                <a16:creationId xmlns:a16="http://schemas.microsoft.com/office/drawing/2014/main" id="{AE9EEF9C-7D0D-754E-834A-76A5F7101B65}"/>
              </a:ext>
            </a:extLst>
          </p:cNvPr>
          <p:cNvSpPr txBox="1"/>
          <p:nvPr/>
        </p:nvSpPr>
        <p:spPr>
          <a:xfrm>
            <a:off x="6477000" y="1625741"/>
            <a:ext cx="5239657" cy="3724096"/>
          </a:xfrm>
          <a:prstGeom prst="rect">
            <a:avLst/>
          </a:prstGeom>
          <a:noFill/>
        </p:spPr>
        <p:txBody>
          <a:bodyPr wrap="square" rtlCol="0">
            <a:spAutoFit/>
          </a:bodyPr>
          <a:lstStyle/>
          <a:p>
            <a:r>
              <a:rPr lang="en-US" sz="2800" b="1" dirty="0">
                <a:latin typeface="Garamond" panose="02020404030301010803" pitchFamily="18" charset="0"/>
              </a:rPr>
              <a:t>Landscaping &amp; Mowing</a:t>
            </a:r>
          </a:p>
          <a:p>
            <a:pPr marL="742950" lvl="1" indent="-285750">
              <a:buFont typeface="Courier New" panose="02070309020205020404" pitchFamily="49" charset="0"/>
              <a:buChar char="o"/>
            </a:pPr>
            <a:r>
              <a:rPr lang="en-US" sz="2600" dirty="0" err="1">
                <a:latin typeface="Garamond" panose="02020404030301010803" pitchFamily="18" charset="0"/>
              </a:rPr>
              <a:t>Enser’s</a:t>
            </a:r>
            <a:r>
              <a:rPr lang="en-US" sz="2600" dirty="0">
                <a:latin typeface="Garamond" panose="02020404030301010803" pitchFamily="18" charset="0"/>
              </a:rPr>
              <a:t> Lawn &amp; Landscaping provides the landscaping &amp; mowing service for our association.   </a:t>
            </a:r>
            <a:br>
              <a:rPr lang="en-US" sz="2600" dirty="0">
                <a:latin typeface="Garamond" panose="02020404030301010803" pitchFamily="18" charset="0"/>
              </a:rPr>
            </a:br>
            <a:endParaRPr lang="en-US" sz="2600" dirty="0">
              <a:latin typeface="Garamond" panose="02020404030301010803" pitchFamily="18" charset="0"/>
            </a:endParaRPr>
          </a:p>
          <a:p>
            <a:pPr marL="742950" lvl="1" indent="-285750">
              <a:buFont typeface="Courier New" panose="02070309020205020404" pitchFamily="49" charset="0"/>
              <a:buChar char="o"/>
            </a:pPr>
            <a:r>
              <a:rPr lang="en-US" sz="2600" dirty="0">
                <a:latin typeface="Garamond" panose="02020404030301010803" pitchFamily="18" charset="0"/>
              </a:rPr>
              <a:t>Price quote from </a:t>
            </a:r>
            <a:r>
              <a:rPr lang="en-US" sz="2600" dirty="0" err="1">
                <a:latin typeface="Garamond" panose="02020404030301010803" pitchFamily="18" charset="0"/>
              </a:rPr>
              <a:t>Enser’s</a:t>
            </a:r>
            <a:r>
              <a:rPr lang="en-US" sz="2600" dirty="0">
                <a:latin typeface="Garamond" panose="02020404030301010803" pitchFamily="18" charset="0"/>
              </a:rPr>
              <a:t> for 2025 increased by 2% from  2024.</a:t>
            </a:r>
          </a:p>
        </p:txBody>
      </p:sp>
      <p:sp>
        <p:nvSpPr>
          <p:cNvPr id="8" name="Slide Number Placeholder 7">
            <a:extLst>
              <a:ext uri="{FF2B5EF4-FFF2-40B4-BE49-F238E27FC236}">
                <a16:creationId xmlns:a16="http://schemas.microsoft.com/office/drawing/2014/main" id="{071B011A-03E5-D371-BEA1-A385C66F2C4B}"/>
              </a:ext>
            </a:extLst>
          </p:cNvPr>
          <p:cNvSpPr>
            <a:spLocks noGrp="1"/>
          </p:cNvSpPr>
          <p:nvPr>
            <p:ph type="sldNum" sz="quarter" idx="12"/>
          </p:nvPr>
        </p:nvSpPr>
        <p:spPr/>
        <p:txBody>
          <a:bodyPr>
            <a:normAutofit fontScale="85000" lnSpcReduction="20000"/>
          </a:bodyPr>
          <a:lstStyle/>
          <a:p>
            <a:fld id="{6A139673-E125-764F-BB59-34E3775662CF}" type="slidenum">
              <a:rPr lang="en-US" smtClean="0"/>
              <a:pPr/>
              <a:t>8</a:t>
            </a:fld>
            <a:endParaRPr lang="en-US" dirty="0"/>
          </a:p>
        </p:txBody>
      </p:sp>
    </p:spTree>
    <p:extLst>
      <p:ext uri="{BB962C8B-B14F-4D97-AF65-F5344CB8AC3E}">
        <p14:creationId xmlns:p14="http://schemas.microsoft.com/office/powerpoint/2010/main" val="233368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p:txBody>
          <a:bodyPr>
            <a:noAutofit/>
          </a:bodyPr>
          <a:lstStyle/>
          <a:p>
            <a:r>
              <a:rPr lang="en-US" sz="2800" spc="100" dirty="0">
                <a:solidFill>
                  <a:schemeClr val="bg1"/>
                </a:solidFill>
              </a:rPr>
              <a:t>GREENSPACE - The Ponds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800" y="1832323"/>
            <a:ext cx="2794529" cy="1600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Oval 6">
            <a:extLst>
              <a:ext uri="{FF2B5EF4-FFF2-40B4-BE49-F238E27FC236}">
                <a16:creationId xmlns:a16="http://schemas.microsoft.com/office/drawing/2014/main" id="{AE0D1923-2863-68CE-89C2-7B9B2D6948BC}"/>
              </a:ext>
            </a:extLst>
          </p:cNvPr>
          <p:cNvSpPr/>
          <p:nvPr/>
        </p:nvSpPr>
        <p:spPr>
          <a:xfrm>
            <a:off x="3162625" y="2589699"/>
            <a:ext cx="356654" cy="30480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B2C750C-DAB0-8712-54C0-56E1F96AE424}"/>
              </a:ext>
            </a:extLst>
          </p:cNvPr>
          <p:cNvCxnSpPr>
            <a:cxnSpLocks/>
            <a:stCxn id="7" idx="0"/>
            <a:endCxn id="10" idx="1"/>
          </p:cNvCxnSpPr>
          <p:nvPr/>
        </p:nvCxnSpPr>
        <p:spPr>
          <a:xfrm flipV="1">
            <a:off x="3340952" y="476730"/>
            <a:ext cx="1908930" cy="2112969"/>
          </a:xfrm>
          <a:prstGeom prst="line">
            <a:avLst/>
          </a:prstGeom>
          <a:ln w="38100">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F957A1E-DCD2-F909-507B-BFF2DA4428A2}"/>
              </a:ext>
            </a:extLst>
          </p:cNvPr>
          <p:cNvCxnSpPr>
            <a:cxnSpLocks/>
            <a:stCxn id="7" idx="7"/>
            <a:endCxn id="10" idx="4"/>
          </p:cNvCxnSpPr>
          <p:nvPr/>
        </p:nvCxnSpPr>
        <p:spPr>
          <a:xfrm>
            <a:off x="3467048" y="2634336"/>
            <a:ext cx="2867496" cy="260163"/>
          </a:xfrm>
          <a:prstGeom prst="line">
            <a:avLst/>
          </a:prstGeom>
          <a:ln w="38100">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1BBA2387-0217-2084-CC8F-C6C6710FB9A8}"/>
              </a:ext>
            </a:extLst>
          </p:cNvPr>
          <p:cNvGrpSpPr/>
          <p:nvPr/>
        </p:nvGrpSpPr>
        <p:grpSpPr>
          <a:xfrm>
            <a:off x="4800600" y="61907"/>
            <a:ext cx="3067888" cy="2832592"/>
            <a:chOff x="4967079" y="75099"/>
            <a:chExt cx="4305300" cy="3975100"/>
          </a:xfrm>
        </p:grpSpPr>
        <p:pic>
          <p:nvPicPr>
            <p:cNvPr id="10" name="Picture 9">
              <a:extLst>
                <a:ext uri="{FF2B5EF4-FFF2-40B4-BE49-F238E27FC236}">
                  <a16:creationId xmlns:a16="http://schemas.microsoft.com/office/drawing/2014/main" id="{500E1149-6FC6-D221-46C4-37D3295BEE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4967079" y="75099"/>
              <a:ext cx="4305300" cy="39751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Freeform 16">
              <a:extLst>
                <a:ext uri="{FF2B5EF4-FFF2-40B4-BE49-F238E27FC236}">
                  <a16:creationId xmlns:a16="http://schemas.microsoft.com/office/drawing/2014/main" id="{F786CA14-4188-CB64-EE66-17B6FA1DBE60}"/>
                </a:ext>
              </a:extLst>
            </p:cNvPr>
            <p:cNvSpPr/>
            <p:nvPr/>
          </p:nvSpPr>
          <p:spPr>
            <a:xfrm>
              <a:off x="6367987" y="1194331"/>
              <a:ext cx="2098430" cy="1547768"/>
            </a:xfrm>
            <a:custGeom>
              <a:avLst/>
              <a:gdLst>
                <a:gd name="connsiteX0" fmla="*/ 468923 w 2098430"/>
                <a:gd name="connsiteY0" fmla="*/ 1090568 h 1547768"/>
                <a:gd name="connsiteX1" fmla="*/ 492369 w 2098430"/>
                <a:gd name="connsiteY1" fmla="*/ 1207799 h 1547768"/>
                <a:gd name="connsiteX2" fmla="*/ 515815 w 2098430"/>
                <a:gd name="connsiteY2" fmla="*/ 1289860 h 1547768"/>
                <a:gd name="connsiteX3" fmla="*/ 550984 w 2098430"/>
                <a:gd name="connsiteY3" fmla="*/ 1336753 h 1547768"/>
                <a:gd name="connsiteX4" fmla="*/ 597877 w 2098430"/>
                <a:gd name="connsiteY4" fmla="*/ 1407091 h 1547768"/>
                <a:gd name="connsiteX5" fmla="*/ 621323 w 2098430"/>
                <a:gd name="connsiteY5" fmla="*/ 1477430 h 1547768"/>
                <a:gd name="connsiteX6" fmla="*/ 633046 w 2098430"/>
                <a:gd name="connsiteY6" fmla="*/ 1512599 h 1547768"/>
                <a:gd name="connsiteX7" fmla="*/ 668215 w 2098430"/>
                <a:gd name="connsiteY7" fmla="*/ 1524322 h 1547768"/>
                <a:gd name="connsiteX8" fmla="*/ 762000 w 2098430"/>
                <a:gd name="connsiteY8" fmla="*/ 1547768 h 1547768"/>
                <a:gd name="connsiteX9" fmla="*/ 832338 w 2098430"/>
                <a:gd name="connsiteY9" fmla="*/ 1536045 h 1547768"/>
                <a:gd name="connsiteX10" fmla="*/ 890954 w 2098430"/>
                <a:gd name="connsiteY10" fmla="*/ 1524322 h 1547768"/>
                <a:gd name="connsiteX11" fmla="*/ 973015 w 2098430"/>
                <a:gd name="connsiteY11" fmla="*/ 1512599 h 1547768"/>
                <a:gd name="connsiteX12" fmla="*/ 1055077 w 2098430"/>
                <a:gd name="connsiteY12" fmla="*/ 1489153 h 1547768"/>
                <a:gd name="connsiteX13" fmla="*/ 1101969 w 2098430"/>
                <a:gd name="connsiteY13" fmla="*/ 1477430 h 1547768"/>
                <a:gd name="connsiteX14" fmla="*/ 1137138 w 2098430"/>
                <a:gd name="connsiteY14" fmla="*/ 1453983 h 1547768"/>
                <a:gd name="connsiteX15" fmla="*/ 1172307 w 2098430"/>
                <a:gd name="connsiteY15" fmla="*/ 1442260 h 1547768"/>
                <a:gd name="connsiteX16" fmla="*/ 1195754 w 2098430"/>
                <a:gd name="connsiteY16" fmla="*/ 1418814 h 1547768"/>
                <a:gd name="connsiteX17" fmla="*/ 1230923 w 2098430"/>
                <a:gd name="connsiteY17" fmla="*/ 1395368 h 1547768"/>
                <a:gd name="connsiteX18" fmla="*/ 1336430 w 2098430"/>
                <a:gd name="connsiteY18" fmla="*/ 1301583 h 1547768"/>
                <a:gd name="connsiteX19" fmla="*/ 1371600 w 2098430"/>
                <a:gd name="connsiteY19" fmla="*/ 1289860 h 1547768"/>
                <a:gd name="connsiteX20" fmla="*/ 1406769 w 2098430"/>
                <a:gd name="connsiteY20" fmla="*/ 1266414 h 1547768"/>
                <a:gd name="connsiteX21" fmla="*/ 1441938 w 2098430"/>
                <a:gd name="connsiteY21" fmla="*/ 1254691 h 1547768"/>
                <a:gd name="connsiteX22" fmla="*/ 1512277 w 2098430"/>
                <a:gd name="connsiteY22" fmla="*/ 1219522 h 1547768"/>
                <a:gd name="connsiteX23" fmla="*/ 1594338 w 2098430"/>
                <a:gd name="connsiteY23" fmla="*/ 1172630 h 1547768"/>
                <a:gd name="connsiteX24" fmla="*/ 1629507 w 2098430"/>
                <a:gd name="connsiteY24" fmla="*/ 1137460 h 1547768"/>
                <a:gd name="connsiteX25" fmla="*/ 1676400 w 2098430"/>
                <a:gd name="connsiteY25" fmla="*/ 1114014 h 1547768"/>
                <a:gd name="connsiteX26" fmla="*/ 1735015 w 2098430"/>
                <a:gd name="connsiteY26" fmla="*/ 1078845 h 1547768"/>
                <a:gd name="connsiteX27" fmla="*/ 1770184 w 2098430"/>
                <a:gd name="connsiteY27" fmla="*/ 1043676 h 1547768"/>
                <a:gd name="connsiteX28" fmla="*/ 1840523 w 2098430"/>
                <a:gd name="connsiteY28" fmla="*/ 996783 h 1547768"/>
                <a:gd name="connsiteX29" fmla="*/ 1875692 w 2098430"/>
                <a:gd name="connsiteY29" fmla="*/ 973337 h 1547768"/>
                <a:gd name="connsiteX30" fmla="*/ 1957754 w 2098430"/>
                <a:gd name="connsiteY30" fmla="*/ 902999 h 1547768"/>
                <a:gd name="connsiteX31" fmla="*/ 1981200 w 2098430"/>
                <a:gd name="connsiteY31" fmla="*/ 867830 h 1547768"/>
                <a:gd name="connsiteX32" fmla="*/ 1992923 w 2098430"/>
                <a:gd name="connsiteY32" fmla="*/ 832660 h 1547768"/>
                <a:gd name="connsiteX33" fmla="*/ 2039815 w 2098430"/>
                <a:gd name="connsiteY33" fmla="*/ 762322 h 1547768"/>
                <a:gd name="connsiteX34" fmla="*/ 2051538 w 2098430"/>
                <a:gd name="connsiteY34" fmla="*/ 727153 h 1547768"/>
                <a:gd name="connsiteX35" fmla="*/ 2098430 w 2098430"/>
                <a:gd name="connsiteY35" fmla="*/ 633368 h 1547768"/>
                <a:gd name="connsiteX36" fmla="*/ 2086707 w 2098430"/>
                <a:gd name="connsiteY36" fmla="*/ 504414 h 1547768"/>
                <a:gd name="connsiteX37" fmla="*/ 2028092 w 2098430"/>
                <a:gd name="connsiteY37" fmla="*/ 398906 h 1547768"/>
                <a:gd name="connsiteX38" fmla="*/ 1992923 w 2098430"/>
                <a:gd name="connsiteY38" fmla="*/ 340291 h 1547768"/>
                <a:gd name="connsiteX39" fmla="*/ 1981200 w 2098430"/>
                <a:gd name="connsiteY39" fmla="*/ 293399 h 1547768"/>
                <a:gd name="connsiteX40" fmla="*/ 1957754 w 2098430"/>
                <a:gd name="connsiteY40" fmla="*/ 258230 h 1547768"/>
                <a:gd name="connsiteX41" fmla="*/ 1735015 w 2098430"/>
                <a:gd name="connsiteY41" fmla="*/ 129276 h 1547768"/>
                <a:gd name="connsiteX42" fmla="*/ 1688123 w 2098430"/>
                <a:gd name="connsiteY42" fmla="*/ 105830 h 1547768"/>
                <a:gd name="connsiteX43" fmla="*/ 1652954 w 2098430"/>
                <a:gd name="connsiteY43" fmla="*/ 82383 h 1547768"/>
                <a:gd name="connsiteX44" fmla="*/ 1559169 w 2098430"/>
                <a:gd name="connsiteY44" fmla="*/ 58937 h 1547768"/>
                <a:gd name="connsiteX45" fmla="*/ 1230923 w 2098430"/>
                <a:gd name="connsiteY45" fmla="*/ 70660 h 1547768"/>
                <a:gd name="connsiteX46" fmla="*/ 1055077 w 2098430"/>
                <a:gd name="connsiteY46" fmla="*/ 82383 h 1547768"/>
                <a:gd name="connsiteX47" fmla="*/ 773723 w 2098430"/>
                <a:gd name="connsiteY47" fmla="*/ 70660 h 1547768"/>
                <a:gd name="connsiteX48" fmla="*/ 668215 w 2098430"/>
                <a:gd name="connsiteY48" fmla="*/ 58937 h 1547768"/>
                <a:gd name="connsiteX49" fmla="*/ 23446 w 2098430"/>
                <a:gd name="connsiteY49" fmla="*/ 105830 h 1547768"/>
                <a:gd name="connsiteX50" fmla="*/ 11723 w 2098430"/>
                <a:gd name="connsiteY50" fmla="*/ 164445 h 1547768"/>
                <a:gd name="connsiteX51" fmla="*/ 0 w 2098430"/>
                <a:gd name="connsiteY51" fmla="*/ 199614 h 1547768"/>
                <a:gd name="connsiteX52" fmla="*/ 11723 w 2098430"/>
                <a:gd name="connsiteY52" fmla="*/ 410630 h 1547768"/>
                <a:gd name="connsiteX53" fmla="*/ 35169 w 2098430"/>
                <a:gd name="connsiteY53" fmla="*/ 445799 h 1547768"/>
                <a:gd name="connsiteX54" fmla="*/ 70338 w 2098430"/>
                <a:gd name="connsiteY54" fmla="*/ 492691 h 1547768"/>
                <a:gd name="connsiteX55" fmla="*/ 164123 w 2098430"/>
                <a:gd name="connsiteY55" fmla="*/ 598199 h 1547768"/>
                <a:gd name="connsiteX56" fmla="*/ 246184 w 2098430"/>
                <a:gd name="connsiteY56" fmla="*/ 656814 h 1547768"/>
                <a:gd name="connsiteX57" fmla="*/ 316523 w 2098430"/>
                <a:gd name="connsiteY57" fmla="*/ 738876 h 1547768"/>
                <a:gd name="connsiteX58" fmla="*/ 351692 w 2098430"/>
                <a:gd name="connsiteY58" fmla="*/ 797491 h 1547768"/>
                <a:gd name="connsiteX59" fmla="*/ 375138 w 2098430"/>
                <a:gd name="connsiteY59" fmla="*/ 832660 h 1547768"/>
                <a:gd name="connsiteX60" fmla="*/ 398584 w 2098430"/>
                <a:gd name="connsiteY60" fmla="*/ 914722 h 1547768"/>
                <a:gd name="connsiteX61" fmla="*/ 422030 w 2098430"/>
                <a:gd name="connsiteY61" fmla="*/ 996783 h 1547768"/>
                <a:gd name="connsiteX62" fmla="*/ 398584 w 2098430"/>
                <a:gd name="connsiteY62" fmla="*/ 1149183 h 1547768"/>
                <a:gd name="connsiteX63" fmla="*/ 375138 w 2098430"/>
                <a:gd name="connsiteY63" fmla="*/ 1172630 h 1547768"/>
                <a:gd name="connsiteX64" fmla="*/ 433754 w 2098430"/>
                <a:gd name="connsiteY64" fmla="*/ 1336753 h 1547768"/>
                <a:gd name="connsiteX65" fmla="*/ 445477 w 2098430"/>
                <a:gd name="connsiteY65" fmla="*/ 1336753 h 15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098430" h="1547768">
                  <a:moveTo>
                    <a:pt x="468923" y="1090568"/>
                  </a:moveTo>
                  <a:cubicBezTo>
                    <a:pt x="488929" y="1230615"/>
                    <a:pt x="468985" y="1125956"/>
                    <a:pt x="492369" y="1207799"/>
                  </a:cubicBezTo>
                  <a:cubicBezTo>
                    <a:pt x="495632" y="1219220"/>
                    <a:pt x="507784" y="1275806"/>
                    <a:pt x="515815" y="1289860"/>
                  </a:cubicBezTo>
                  <a:cubicBezTo>
                    <a:pt x="525509" y="1306824"/>
                    <a:pt x="540629" y="1320184"/>
                    <a:pt x="550984" y="1336753"/>
                  </a:cubicBezTo>
                  <a:cubicBezTo>
                    <a:pt x="598296" y="1412453"/>
                    <a:pt x="550104" y="1359320"/>
                    <a:pt x="597877" y="1407091"/>
                  </a:cubicBezTo>
                  <a:lnTo>
                    <a:pt x="621323" y="1477430"/>
                  </a:lnTo>
                  <a:cubicBezTo>
                    <a:pt x="625231" y="1489153"/>
                    <a:pt x="621323" y="1508691"/>
                    <a:pt x="633046" y="1512599"/>
                  </a:cubicBezTo>
                  <a:cubicBezTo>
                    <a:pt x="644769" y="1516507"/>
                    <a:pt x="656293" y="1521071"/>
                    <a:pt x="668215" y="1524322"/>
                  </a:cubicBezTo>
                  <a:cubicBezTo>
                    <a:pt x="699303" y="1532801"/>
                    <a:pt x="762000" y="1547768"/>
                    <a:pt x="762000" y="1547768"/>
                  </a:cubicBezTo>
                  <a:lnTo>
                    <a:pt x="832338" y="1536045"/>
                  </a:lnTo>
                  <a:cubicBezTo>
                    <a:pt x="851942" y="1532481"/>
                    <a:pt x="871300" y="1527598"/>
                    <a:pt x="890954" y="1524322"/>
                  </a:cubicBezTo>
                  <a:cubicBezTo>
                    <a:pt x="918209" y="1519779"/>
                    <a:pt x="945829" y="1517542"/>
                    <a:pt x="973015" y="1512599"/>
                  </a:cubicBezTo>
                  <a:cubicBezTo>
                    <a:pt x="1023402" y="1503438"/>
                    <a:pt x="1011136" y="1501707"/>
                    <a:pt x="1055077" y="1489153"/>
                  </a:cubicBezTo>
                  <a:cubicBezTo>
                    <a:pt x="1070569" y="1484727"/>
                    <a:pt x="1086338" y="1481338"/>
                    <a:pt x="1101969" y="1477430"/>
                  </a:cubicBezTo>
                  <a:cubicBezTo>
                    <a:pt x="1113692" y="1469614"/>
                    <a:pt x="1124536" y="1460284"/>
                    <a:pt x="1137138" y="1453983"/>
                  </a:cubicBezTo>
                  <a:cubicBezTo>
                    <a:pt x="1148190" y="1448457"/>
                    <a:pt x="1161711" y="1448618"/>
                    <a:pt x="1172307" y="1442260"/>
                  </a:cubicBezTo>
                  <a:cubicBezTo>
                    <a:pt x="1181785" y="1436573"/>
                    <a:pt x="1187123" y="1425719"/>
                    <a:pt x="1195754" y="1418814"/>
                  </a:cubicBezTo>
                  <a:cubicBezTo>
                    <a:pt x="1206756" y="1410013"/>
                    <a:pt x="1220393" y="1404728"/>
                    <a:pt x="1230923" y="1395368"/>
                  </a:cubicBezTo>
                  <a:cubicBezTo>
                    <a:pt x="1270862" y="1359867"/>
                    <a:pt x="1290823" y="1324387"/>
                    <a:pt x="1336430" y="1301583"/>
                  </a:cubicBezTo>
                  <a:cubicBezTo>
                    <a:pt x="1347483" y="1296057"/>
                    <a:pt x="1359877" y="1293768"/>
                    <a:pt x="1371600" y="1289860"/>
                  </a:cubicBezTo>
                  <a:cubicBezTo>
                    <a:pt x="1383323" y="1282045"/>
                    <a:pt x="1394167" y="1272715"/>
                    <a:pt x="1406769" y="1266414"/>
                  </a:cubicBezTo>
                  <a:cubicBezTo>
                    <a:pt x="1417822" y="1260888"/>
                    <a:pt x="1430646" y="1259710"/>
                    <a:pt x="1441938" y="1254691"/>
                  </a:cubicBezTo>
                  <a:cubicBezTo>
                    <a:pt x="1465892" y="1244045"/>
                    <a:pt x="1489799" y="1233009"/>
                    <a:pt x="1512277" y="1219522"/>
                  </a:cubicBezTo>
                  <a:cubicBezTo>
                    <a:pt x="1600994" y="1166292"/>
                    <a:pt x="1520433" y="1197265"/>
                    <a:pt x="1594338" y="1172630"/>
                  </a:cubicBezTo>
                  <a:cubicBezTo>
                    <a:pt x="1606061" y="1160907"/>
                    <a:pt x="1616016" y="1147096"/>
                    <a:pt x="1629507" y="1137460"/>
                  </a:cubicBezTo>
                  <a:cubicBezTo>
                    <a:pt x="1643728" y="1127302"/>
                    <a:pt x="1661123" y="1122501"/>
                    <a:pt x="1676400" y="1114014"/>
                  </a:cubicBezTo>
                  <a:cubicBezTo>
                    <a:pt x="1696318" y="1102949"/>
                    <a:pt x="1716787" y="1092516"/>
                    <a:pt x="1735015" y="1078845"/>
                  </a:cubicBezTo>
                  <a:cubicBezTo>
                    <a:pt x="1748278" y="1068898"/>
                    <a:pt x="1757097" y="1053854"/>
                    <a:pt x="1770184" y="1043676"/>
                  </a:cubicBezTo>
                  <a:cubicBezTo>
                    <a:pt x="1792427" y="1026376"/>
                    <a:pt x="1817077" y="1012414"/>
                    <a:pt x="1840523" y="996783"/>
                  </a:cubicBezTo>
                  <a:cubicBezTo>
                    <a:pt x="1852246" y="988968"/>
                    <a:pt x="1865729" y="983300"/>
                    <a:pt x="1875692" y="973337"/>
                  </a:cubicBezTo>
                  <a:cubicBezTo>
                    <a:pt x="1924677" y="924352"/>
                    <a:pt x="1897598" y="948115"/>
                    <a:pt x="1957754" y="902999"/>
                  </a:cubicBezTo>
                  <a:cubicBezTo>
                    <a:pt x="1965569" y="891276"/>
                    <a:pt x="1974899" y="880432"/>
                    <a:pt x="1981200" y="867830"/>
                  </a:cubicBezTo>
                  <a:cubicBezTo>
                    <a:pt x="1986726" y="856777"/>
                    <a:pt x="1986922" y="843462"/>
                    <a:pt x="1992923" y="832660"/>
                  </a:cubicBezTo>
                  <a:cubicBezTo>
                    <a:pt x="2006608" y="808027"/>
                    <a:pt x="2030904" y="789055"/>
                    <a:pt x="2039815" y="762322"/>
                  </a:cubicBezTo>
                  <a:cubicBezTo>
                    <a:pt x="2043723" y="750599"/>
                    <a:pt x="2046012" y="738206"/>
                    <a:pt x="2051538" y="727153"/>
                  </a:cubicBezTo>
                  <a:cubicBezTo>
                    <a:pt x="2106907" y="616414"/>
                    <a:pt x="2071995" y="712674"/>
                    <a:pt x="2098430" y="633368"/>
                  </a:cubicBezTo>
                  <a:cubicBezTo>
                    <a:pt x="2094522" y="590383"/>
                    <a:pt x="2094661" y="546837"/>
                    <a:pt x="2086707" y="504414"/>
                  </a:cubicBezTo>
                  <a:cubicBezTo>
                    <a:pt x="2076460" y="449763"/>
                    <a:pt x="2056894" y="442110"/>
                    <a:pt x="2028092" y="398906"/>
                  </a:cubicBezTo>
                  <a:cubicBezTo>
                    <a:pt x="2015453" y="379947"/>
                    <a:pt x="2004646" y="359829"/>
                    <a:pt x="1992923" y="340291"/>
                  </a:cubicBezTo>
                  <a:cubicBezTo>
                    <a:pt x="1989015" y="324660"/>
                    <a:pt x="1987547" y="308208"/>
                    <a:pt x="1981200" y="293399"/>
                  </a:cubicBezTo>
                  <a:cubicBezTo>
                    <a:pt x="1975650" y="280449"/>
                    <a:pt x="1967717" y="268193"/>
                    <a:pt x="1957754" y="258230"/>
                  </a:cubicBezTo>
                  <a:cubicBezTo>
                    <a:pt x="1893926" y="194402"/>
                    <a:pt x="1817506" y="170521"/>
                    <a:pt x="1735015" y="129276"/>
                  </a:cubicBezTo>
                  <a:cubicBezTo>
                    <a:pt x="1719384" y="121461"/>
                    <a:pt x="1702663" y="115524"/>
                    <a:pt x="1688123" y="105830"/>
                  </a:cubicBezTo>
                  <a:cubicBezTo>
                    <a:pt x="1676400" y="98014"/>
                    <a:pt x="1665556" y="88684"/>
                    <a:pt x="1652954" y="82383"/>
                  </a:cubicBezTo>
                  <a:cubicBezTo>
                    <a:pt x="1628924" y="70368"/>
                    <a:pt x="1581460" y="63395"/>
                    <a:pt x="1559169" y="58937"/>
                  </a:cubicBezTo>
                  <a:lnTo>
                    <a:pt x="1230923" y="70660"/>
                  </a:lnTo>
                  <a:cubicBezTo>
                    <a:pt x="1172241" y="73389"/>
                    <a:pt x="1113822" y="82383"/>
                    <a:pt x="1055077" y="82383"/>
                  </a:cubicBezTo>
                  <a:cubicBezTo>
                    <a:pt x="961211" y="82383"/>
                    <a:pt x="867508" y="74568"/>
                    <a:pt x="773723" y="70660"/>
                  </a:cubicBezTo>
                  <a:cubicBezTo>
                    <a:pt x="738554" y="66752"/>
                    <a:pt x="703601" y="58937"/>
                    <a:pt x="668215" y="58937"/>
                  </a:cubicBezTo>
                  <a:cubicBezTo>
                    <a:pt x="40797" y="58937"/>
                    <a:pt x="161249" y="-100881"/>
                    <a:pt x="23446" y="105830"/>
                  </a:cubicBezTo>
                  <a:cubicBezTo>
                    <a:pt x="19538" y="125368"/>
                    <a:pt x="16556" y="145115"/>
                    <a:pt x="11723" y="164445"/>
                  </a:cubicBezTo>
                  <a:cubicBezTo>
                    <a:pt x="8726" y="176433"/>
                    <a:pt x="0" y="187257"/>
                    <a:pt x="0" y="199614"/>
                  </a:cubicBezTo>
                  <a:cubicBezTo>
                    <a:pt x="0" y="270061"/>
                    <a:pt x="1760" y="340891"/>
                    <a:pt x="11723" y="410630"/>
                  </a:cubicBezTo>
                  <a:cubicBezTo>
                    <a:pt x="13716" y="424578"/>
                    <a:pt x="26980" y="434334"/>
                    <a:pt x="35169" y="445799"/>
                  </a:cubicBezTo>
                  <a:cubicBezTo>
                    <a:pt x="46525" y="461698"/>
                    <a:pt x="58982" y="476792"/>
                    <a:pt x="70338" y="492691"/>
                  </a:cubicBezTo>
                  <a:cubicBezTo>
                    <a:pt x="102372" y="537539"/>
                    <a:pt x="106895" y="560047"/>
                    <a:pt x="164123" y="598199"/>
                  </a:cubicBezTo>
                  <a:cubicBezTo>
                    <a:pt x="191957" y="616755"/>
                    <a:pt x="220736" y="635002"/>
                    <a:pt x="246184" y="656814"/>
                  </a:cubicBezTo>
                  <a:cubicBezTo>
                    <a:pt x="274362" y="680966"/>
                    <a:pt x="295929" y="707985"/>
                    <a:pt x="316523" y="738876"/>
                  </a:cubicBezTo>
                  <a:cubicBezTo>
                    <a:pt x="329162" y="757835"/>
                    <a:pt x="339616" y="778169"/>
                    <a:pt x="351692" y="797491"/>
                  </a:cubicBezTo>
                  <a:cubicBezTo>
                    <a:pt x="359159" y="809439"/>
                    <a:pt x="367323" y="820937"/>
                    <a:pt x="375138" y="832660"/>
                  </a:cubicBezTo>
                  <a:cubicBezTo>
                    <a:pt x="403248" y="916992"/>
                    <a:pt x="369141" y="811672"/>
                    <a:pt x="398584" y="914722"/>
                  </a:cubicBezTo>
                  <a:cubicBezTo>
                    <a:pt x="432220" y="1032448"/>
                    <a:pt x="385382" y="850191"/>
                    <a:pt x="422030" y="996783"/>
                  </a:cubicBezTo>
                  <a:cubicBezTo>
                    <a:pt x="421353" y="1003553"/>
                    <a:pt x="418863" y="1115384"/>
                    <a:pt x="398584" y="1149183"/>
                  </a:cubicBezTo>
                  <a:cubicBezTo>
                    <a:pt x="392897" y="1158661"/>
                    <a:pt x="382953" y="1164814"/>
                    <a:pt x="375138" y="1172630"/>
                  </a:cubicBezTo>
                  <a:cubicBezTo>
                    <a:pt x="376863" y="1186428"/>
                    <a:pt x="381454" y="1336753"/>
                    <a:pt x="433754" y="1336753"/>
                  </a:cubicBezTo>
                  <a:lnTo>
                    <a:pt x="445477" y="1336753"/>
                  </a:lnTo>
                </a:path>
              </a:pathLst>
            </a:custGeom>
            <a:noFill/>
            <a:ln w="285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3EA8A04-96F0-C08D-4DCE-9FEA04CF2BA1}"/>
              </a:ext>
            </a:extLst>
          </p:cNvPr>
          <p:cNvGrpSpPr/>
          <p:nvPr/>
        </p:nvGrpSpPr>
        <p:grpSpPr>
          <a:xfrm>
            <a:off x="3467048" y="2438400"/>
            <a:ext cx="7691335" cy="3426442"/>
            <a:chOff x="3467048" y="2438400"/>
            <a:chExt cx="7691335" cy="3426442"/>
          </a:xfrm>
        </p:grpSpPr>
        <p:grpSp>
          <p:nvGrpSpPr>
            <p:cNvPr id="14" name="Group 13">
              <a:extLst>
                <a:ext uri="{FF2B5EF4-FFF2-40B4-BE49-F238E27FC236}">
                  <a16:creationId xmlns:a16="http://schemas.microsoft.com/office/drawing/2014/main" id="{A3357B39-24E4-220A-DFB8-ECB742A1BFE3}"/>
                </a:ext>
              </a:extLst>
            </p:cNvPr>
            <p:cNvGrpSpPr/>
            <p:nvPr/>
          </p:nvGrpSpPr>
          <p:grpSpPr>
            <a:xfrm>
              <a:off x="7620000" y="2438400"/>
              <a:ext cx="3538383" cy="3426442"/>
              <a:chOff x="8005186" y="1699494"/>
              <a:chExt cx="4164260" cy="4032519"/>
            </a:xfrm>
          </p:grpSpPr>
          <p:pic>
            <p:nvPicPr>
              <p:cNvPr id="9" name="Picture 8">
                <a:extLst>
                  <a:ext uri="{FF2B5EF4-FFF2-40B4-BE49-F238E27FC236}">
                    <a16:creationId xmlns:a16="http://schemas.microsoft.com/office/drawing/2014/main" id="{EDE105BF-D7B6-207A-A0A2-F90C155FF507}"/>
                  </a:ext>
                </a:extLst>
              </p:cNvPr>
              <p:cNvPicPr>
                <a:picLocks noChangeAspect="1"/>
              </p:cNvPicPr>
              <p:nvPr/>
            </p:nvPicPr>
            <p:blipFill rotWithShape="1">
              <a:blip r:embed="rId5"/>
              <a:srcRect t="7303" r="14737" b="9324"/>
              <a:stretch/>
            </p:blipFill>
            <p:spPr>
              <a:xfrm rot="574050">
                <a:off x="8005186" y="1699494"/>
                <a:ext cx="4164260" cy="4032519"/>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Freeform 10">
                <a:extLst>
                  <a:ext uri="{FF2B5EF4-FFF2-40B4-BE49-F238E27FC236}">
                    <a16:creationId xmlns:a16="http://schemas.microsoft.com/office/drawing/2014/main" id="{2492848E-A1D8-5B28-AA06-2CCF13D9AEEE}"/>
                  </a:ext>
                </a:extLst>
              </p:cNvPr>
              <p:cNvSpPr/>
              <p:nvPr/>
            </p:nvSpPr>
            <p:spPr>
              <a:xfrm>
                <a:off x="9713748" y="2762491"/>
                <a:ext cx="2098430" cy="1547768"/>
              </a:xfrm>
              <a:custGeom>
                <a:avLst/>
                <a:gdLst>
                  <a:gd name="connsiteX0" fmla="*/ 468923 w 2098430"/>
                  <a:gd name="connsiteY0" fmla="*/ 1090568 h 1547768"/>
                  <a:gd name="connsiteX1" fmla="*/ 492369 w 2098430"/>
                  <a:gd name="connsiteY1" fmla="*/ 1207799 h 1547768"/>
                  <a:gd name="connsiteX2" fmla="*/ 515815 w 2098430"/>
                  <a:gd name="connsiteY2" fmla="*/ 1289860 h 1547768"/>
                  <a:gd name="connsiteX3" fmla="*/ 550984 w 2098430"/>
                  <a:gd name="connsiteY3" fmla="*/ 1336753 h 1547768"/>
                  <a:gd name="connsiteX4" fmla="*/ 597877 w 2098430"/>
                  <a:gd name="connsiteY4" fmla="*/ 1407091 h 1547768"/>
                  <a:gd name="connsiteX5" fmla="*/ 621323 w 2098430"/>
                  <a:gd name="connsiteY5" fmla="*/ 1477430 h 1547768"/>
                  <a:gd name="connsiteX6" fmla="*/ 633046 w 2098430"/>
                  <a:gd name="connsiteY6" fmla="*/ 1512599 h 1547768"/>
                  <a:gd name="connsiteX7" fmla="*/ 668215 w 2098430"/>
                  <a:gd name="connsiteY7" fmla="*/ 1524322 h 1547768"/>
                  <a:gd name="connsiteX8" fmla="*/ 762000 w 2098430"/>
                  <a:gd name="connsiteY8" fmla="*/ 1547768 h 1547768"/>
                  <a:gd name="connsiteX9" fmla="*/ 832338 w 2098430"/>
                  <a:gd name="connsiteY9" fmla="*/ 1536045 h 1547768"/>
                  <a:gd name="connsiteX10" fmla="*/ 890954 w 2098430"/>
                  <a:gd name="connsiteY10" fmla="*/ 1524322 h 1547768"/>
                  <a:gd name="connsiteX11" fmla="*/ 973015 w 2098430"/>
                  <a:gd name="connsiteY11" fmla="*/ 1512599 h 1547768"/>
                  <a:gd name="connsiteX12" fmla="*/ 1055077 w 2098430"/>
                  <a:gd name="connsiteY12" fmla="*/ 1489153 h 1547768"/>
                  <a:gd name="connsiteX13" fmla="*/ 1101969 w 2098430"/>
                  <a:gd name="connsiteY13" fmla="*/ 1477430 h 1547768"/>
                  <a:gd name="connsiteX14" fmla="*/ 1137138 w 2098430"/>
                  <a:gd name="connsiteY14" fmla="*/ 1453983 h 1547768"/>
                  <a:gd name="connsiteX15" fmla="*/ 1172307 w 2098430"/>
                  <a:gd name="connsiteY15" fmla="*/ 1442260 h 1547768"/>
                  <a:gd name="connsiteX16" fmla="*/ 1195754 w 2098430"/>
                  <a:gd name="connsiteY16" fmla="*/ 1418814 h 1547768"/>
                  <a:gd name="connsiteX17" fmla="*/ 1230923 w 2098430"/>
                  <a:gd name="connsiteY17" fmla="*/ 1395368 h 1547768"/>
                  <a:gd name="connsiteX18" fmla="*/ 1336430 w 2098430"/>
                  <a:gd name="connsiteY18" fmla="*/ 1301583 h 1547768"/>
                  <a:gd name="connsiteX19" fmla="*/ 1371600 w 2098430"/>
                  <a:gd name="connsiteY19" fmla="*/ 1289860 h 1547768"/>
                  <a:gd name="connsiteX20" fmla="*/ 1406769 w 2098430"/>
                  <a:gd name="connsiteY20" fmla="*/ 1266414 h 1547768"/>
                  <a:gd name="connsiteX21" fmla="*/ 1441938 w 2098430"/>
                  <a:gd name="connsiteY21" fmla="*/ 1254691 h 1547768"/>
                  <a:gd name="connsiteX22" fmla="*/ 1512277 w 2098430"/>
                  <a:gd name="connsiteY22" fmla="*/ 1219522 h 1547768"/>
                  <a:gd name="connsiteX23" fmla="*/ 1594338 w 2098430"/>
                  <a:gd name="connsiteY23" fmla="*/ 1172630 h 1547768"/>
                  <a:gd name="connsiteX24" fmla="*/ 1629507 w 2098430"/>
                  <a:gd name="connsiteY24" fmla="*/ 1137460 h 1547768"/>
                  <a:gd name="connsiteX25" fmla="*/ 1676400 w 2098430"/>
                  <a:gd name="connsiteY25" fmla="*/ 1114014 h 1547768"/>
                  <a:gd name="connsiteX26" fmla="*/ 1735015 w 2098430"/>
                  <a:gd name="connsiteY26" fmla="*/ 1078845 h 1547768"/>
                  <a:gd name="connsiteX27" fmla="*/ 1770184 w 2098430"/>
                  <a:gd name="connsiteY27" fmla="*/ 1043676 h 1547768"/>
                  <a:gd name="connsiteX28" fmla="*/ 1840523 w 2098430"/>
                  <a:gd name="connsiteY28" fmla="*/ 996783 h 1547768"/>
                  <a:gd name="connsiteX29" fmla="*/ 1875692 w 2098430"/>
                  <a:gd name="connsiteY29" fmla="*/ 973337 h 1547768"/>
                  <a:gd name="connsiteX30" fmla="*/ 1957754 w 2098430"/>
                  <a:gd name="connsiteY30" fmla="*/ 902999 h 1547768"/>
                  <a:gd name="connsiteX31" fmla="*/ 1981200 w 2098430"/>
                  <a:gd name="connsiteY31" fmla="*/ 867830 h 1547768"/>
                  <a:gd name="connsiteX32" fmla="*/ 1992923 w 2098430"/>
                  <a:gd name="connsiteY32" fmla="*/ 832660 h 1547768"/>
                  <a:gd name="connsiteX33" fmla="*/ 2039815 w 2098430"/>
                  <a:gd name="connsiteY33" fmla="*/ 762322 h 1547768"/>
                  <a:gd name="connsiteX34" fmla="*/ 2051538 w 2098430"/>
                  <a:gd name="connsiteY34" fmla="*/ 727153 h 1547768"/>
                  <a:gd name="connsiteX35" fmla="*/ 2098430 w 2098430"/>
                  <a:gd name="connsiteY35" fmla="*/ 633368 h 1547768"/>
                  <a:gd name="connsiteX36" fmla="*/ 2086707 w 2098430"/>
                  <a:gd name="connsiteY36" fmla="*/ 504414 h 1547768"/>
                  <a:gd name="connsiteX37" fmla="*/ 2028092 w 2098430"/>
                  <a:gd name="connsiteY37" fmla="*/ 398906 h 1547768"/>
                  <a:gd name="connsiteX38" fmla="*/ 1992923 w 2098430"/>
                  <a:gd name="connsiteY38" fmla="*/ 340291 h 1547768"/>
                  <a:gd name="connsiteX39" fmla="*/ 1981200 w 2098430"/>
                  <a:gd name="connsiteY39" fmla="*/ 293399 h 1547768"/>
                  <a:gd name="connsiteX40" fmla="*/ 1957754 w 2098430"/>
                  <a:gd name="connsiteY40" fmla="*/ 258230 h 1547768"/>
                  <a:gd name="connsiteX41" fmla="*/ 1735015 w 2098430"/>
                  <a:gd name="connsiteY41" fmla="*/ 129276 h 1547768"/>
                  <a:gd name="connsiteX42" fmla="*/ 1688123 w 2098430"/>
                  <a:gd name="connsiteY42" fmla="*/ 105830 h 1547768"/>
                  <a:gd name="connsiteX43" fmla="*/ 1652954 w 2098430"/>
                  <a:gd name="connsiteY43" fmla="*/ 82383 h 1547768"/>
                  <a:gd name="connsiteX44" fmla="*/ 1559169 w 2098430"/>
                  <a:gd name="connsiteY44" fmla="*/ 58937 h 1547768"/>
                  <a:gd name="connsiteX45" fmla="*/ 1230923 w 2098430"/>
                  <a:gd name="connsiteY45" fmla="*/ 70660 h 1547768"/>
                  <a:gd name="connsiteX46" fmla="*/ 1055077 w 2098430"/>
                  <a:gd name="connsiteY46" fmla="*/ 82383 h 1547768"/>
                  <a:gd name="connsiteX47" fmla="*/ 773723 w 2098430"/>
                  <a:gd name="connsiteY47" fmla="*/ 70660 h 1547768"/>
                  <a:gd name="connsiteX48" fmla="*/ 668215 w 2098430"/>
                  <a:gd name="connsiteY48" fmla="*/ 58937 h 1547768"/>
                  <a:gd name="connsiteX49" fmla="*/ 23446 w 2098430"/>
                  <a:gd name="connsiteY49" fmla="*/ 105830 h 1547768"/>
                  <a:gd name="connsiteX50" fmla="*/ 11723 w 2098430"/>
                  <a:gd name="connsiteY50" fmla="*/ 164445 h 1547768"/>
                  <a:gd name="connsiteX51" fmla="*/ 0 w 2098430"/>
                  <a:gd name="connsiteY51" fmla="*/ 199614 h 1547768"/>
                  <a:gd name="connsiteX52" fmla="*/ 11723 w 2098430"/>
                  <a:gd name="connsiteY52" fmla="*/ 410630 h 1547768"/>
                  <a:gd name="connsiteX53" fmla="*/ 35169 w 2098430"/>
                  <a:gd name="connsiteY53" fmla="*/ 445799 h 1547768"/>
                  <a:gd name="connsiteX54" fmla="*/ 70338 w 2098430"/>
                  <a:gd name="connsiteY54" fmla="*/ 492691 h 1547768"/>
                  <a:gd name="connsiteX55" fmla="*/ 164123 w 2098430"/>
                  <a:gd name="connsiteY55" fmla="*/ 598199 h 1547768"/>
                  <a:gd name="connsiteX56" fmla="*/ 246184 w 2098430"/>
                  <a:gd name="connsiteY56" fmla="*/ 656814 h 1547768"/>
                  <a:gd name="connsiteX57" fmla="*/ 316523 w 2098430"/>
                  <a:gd name="connsiteY57" fmla="*/ 738876 h 1547768"/>
                  <a:gd name="connsiteX58" fmla="*/ 351692 w 2098430"/>
                  <a:gd name="connsiteY58" fmla="*/ 797491 h 1547768"/>
                  <a:gd name="connsiteX59" fmla="*/ 375138 w 2098430"/>
                  <a:gd name="connsiteY59" fmla="*/ 832660 h 1547768"/>
                  <a:gd name="connsiteX60" fmla="*/ 398584 w 2098430"/>
                  <a:gd name="connsiteY60" fmla="*/ 914722 h 1547768"/>
                  <a:gd name="connsiteX61" fmla="*/ 422030 w 2098430"/>
                  <a:gd name="connsiteY61" fmla="*/ 996783 h 1547768"/>
                  <a:gd name="connsiteX62" fmla="*/ 398584 w 2098430"/>
                  <a:gd name="connsiteY62" fmla="*/ 1149183 h 1547768"/>
                  <a:gd name="connsiteX63" fmla="*/ 375138 w 2098430"/>
                  <a:gd name="connsiteY63" fmla="*/ 1172630 h 1547768"/>
                  <a:gd name="connsiteX64" fmla="*/ 433754 w 2098430"/>
                  <a:gd name="connsiteY64" fmla="*/ 1336753 h 1547768"/>
                  <a:gd name="connsiteX65" fmla="*/ 445477 w 2098430"/>
                  <a:gd name="connsiteY65" fmla="*/ 1336753 h 15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098430" h="1547768">
                    <a:moveTo>
                      <a:pt x="468923" y="1090568"/>
                    </a:moveTo>
                    <a:cubicBezTo>
                      <a:pt x="488929" y="1230615"/>
                      <a:pt x="468985" y="1125956"/>
                      <a:pt x="492369" y="1207799"/>
                    </a:cubicBezTo>
                    <a:cubicBezTo>
                      <a:pt x="495632" y="1219220"/>
                      <a:pt x="507784" y="1275806"/>
                      <a:pt x="515815" y="1289860"/>
                    </a:cubicBezTo>
                    <a:cubicBezTo>
                      <a:pt x="525509" y="1306824"/>
                      <a:pt x="540629" y="1320184"/>
                      <a:pt x="550984" y="1336753"/>
                    </a:cubicBezTo>
                    <a:cubicBezTo>
                      <a:pt x="598296" y="1412453"/>
                      <a:pt x="550104" y="1359320"/>
                      <a:pt x="597877" y="1407091"/>
                    </a:cubicBezTo>
                    <a:lnTo>
                      <a:pt x="621323" y="1477430"/>
                    </a:lnTo>
                    <a:cubicBezTo>
                      <a:pt x="625231" y="1489153"/>
                      <a:pt x="621323" y="1508691"/>
                      <a:pt x="633046" y="1512599"/>
                    </a:cubicBezTo>
                    <a:cubicBezTo>
                      <a:pt x="644769" y="1516507"/>
                      <a:pt x="656293" y="1521071"/>
                      <a:pt x="668215" y="1524322"/>
                    </a:cubicBezTo>
                    <a:cubicBezTo>
                      <a:pt x="699303" y="1532801"/>
                      <a:pt x="762000" y="1547768"/>
                      <a:pt x="762000" y="1547768"/>
                    </a:cubicBezTo>
                    <a:lnTo>
                      <a:pt x="832338" y="1536045"/>
                    </a:lnTo>
                    <a:cubicBezTo>
                      <a:pt x="851942" y="1532481"/>
                      <a:pt x="871300" y="1527598"/>
                      <a:pt x="890954" y="1524322"/>
                    </a:cubicBezTo>
                    <a:cubicBezTo>
                      <a:pt x="918209" y="1519779"/>
                      <a:pt x="945829" y="1517542"/>
                      <a:pt x="973015" y="1512599"/>
                    </a:cubicBezTo>
                    <a:cubicBezTo>
                      <a:pt x="1023402" y="1503438"/>
                      <a:pt x="1011136" y="1501707"/>
                      <a:pt x="1055077" y="1489153"/>
                    </a:cubicBezTo>
                    <a:cubicBezTo>
                      <a:pt x="1070569" y="1484727"/>
                      <a:pt x="1086338" y="1481338"/>
                      <a:pt x="1101969" y="1477430"/>
                    </a:cubicBezTo>
                    <a:cubicBezTo>
                      <a:pt x="1113692" y="1469614"/>
                      <a:pt x="1124536" y="1460284"/>
                      <a:pt x="1137138" y="1453983"/>
                    </a:cubicBezTo>
                    <a:cubicBezTo>
                      <a:pt x="1148190" y="1448457"/>
                      <a:pt x="1161711" y="1448618"/>
                      <a:pt x="1172307" y="1442260"/>
                    </a:cubicBezTo>
                    <a:cubicBezTo>
                      <a:pt x="1181785" y="1436573"/>
                      <a:pt x="1187123" y="1425719"/>
                      <a:pt x="1195754" y="1418814"/>
                    </a:cubicBezTo>
                    <a:cubicBezTo>
                      <a:pt x="1206756" y="1410013"/>
                      <a:pt x="1220393" y="1404728"/>
                      <a:pt x="1230923" y="1395368"/>
                    </a:cubicBezTo>
                    <a:cubicBezTo>
                      <a:pt x="1270862" y="1359867"/>
                      <a:pt x="1290823" y="1324387"/>
                      <a:pt x="1336430" y="1301583"/>
                    </a:cubicBezTo>
                    <a:cubicBezTo>
                      <a:pt x="1347483" y="1296057"/>
                      <a:pt x="1359877" y="1293768"/>
                      <a:pt x="1371600" y="1289860"/>
                    </a:cubicBezTo>
                    <a:cubicBezTo>
                      <a:pt x="1383323" y="1282045"/>
                      <a:pt x="1394167" y="1272715"/>
                      <a:pt x="1406769" y="1266414"/>
                    </a:cubicBezTo>
                    <a:cubicBezTo>
                      <a:pt x="1417822" y="1260888"/>
                      <a:pt x="1430646" y="1259710"/>
                      <a:pt x="1441938" y="1254691"/>
                    </a:cubicBezTo>
                    <a:cubicBezTo>
                      <a:pt x="1465892" y="1244045"/>
                      <a:pt x="1489799" y="1233009"/>
                      <a:pt x="1512277" y="1219522"/>
                    </a:cubicBezTo>
                    <a:cubicBezTo>
                      <a:pt x="1600994" y="1166292"/>
                      <a:pt x="1520433" y="1197265"/>
                      <a:pt x="1594338" y="1172630"/>
                    </a:cubicBezTo>
                    <a:cubicBezTo>
                      <a:pt x="1606061" y="1160907"/>
                      <a:pt x="1616016" y="1147096"/>
                      <a:pt x="1629507" y="1137460"/>
                    </a:cubicBezTo>
                    <a:cubicBezTo>
                      <a:pt x="1643728" y="1127302"/>
                      <a:pt x="1661123" y="1122501"/>
                      <a:pt x="1676400" y="1114014"/>
                    </a:cubicBezTo>
                    <a:cubicBezTo>
                      <a:pt x="1696318" y="1102949"/>
                      <a:pt x="1716787" y="1092516"/>
                      <a:pt x="1735015" y="1078845"/>
                    </a:cubicBezTo>
                    <a:cubicBezTo>
                      <a:pt x="1748278" y="1068898"/>
                      <a:pt x="1757097" y="1053854"/>
                      <a:pt x="1770184" y="1043676"/>
                    </a:cubicBezTo>
                    <a:cubicBezTo>
                      <a:pt x="1792427" y="1026376"/>
                      <a:pt x="1817077" y="1012414"/>
                      <a:pt x="1840523" y="996783"/>
                    </a:cubicBezTo>
                    <a:cubicBezTo>
                      <a:pt x="1852246" y="988968"/>
                      <a:pt x="1865729" y="983300"/>
                      <a:pt x="1875692" y="973337"/>
                    </a:cubicBezTo>
                    <a:cubicBezTo>
                      <a:pt x="1924677" y="924352"/>
                      <a:pt x="1897598" y="948115"/>
                      <a:pt x="1957754" y="902999"/>
                    </a:cubicBezTo>
                    <a:cubicBezTo>
                      <a:pt x="1965569" y="891276"/>
                      <a:pt x="1974899" y="880432"/>
                      <a:pt x="1981200" y="867830"/>
                    </a:cubicBezTo>
                    <a:cubicBezTo>
                      <a:pt x="1986726" y="856777"/>
                      <a:pt x="1986922" y="843462"/>
                      <a:pt x="1992923" y="832660"/>
                    </a:cubicBezTo>
                    <a:cubicBezTo>
                      <a:pt x="2006608" y="808027"/>
                      <a:pt x="2030904" y="789055"/>
                      <a:pt x="2039815" y="762322"/>
                    </a:cubicBezTo>
                    <a:cubicBezTo>
                      <a:pt x="2043723" y="750599"/>
                      <a:pt x="2046012" y="738206"/>
                      <a:pt x="2051538" y="727153"/>
                    </a:cubicBezTo>
                    <a:cubicBezTo>
                      <a:pt x="2106907" y="616414"/>
                      <a:pt x="2071995" y="712674"/>
                      <a:pt x="2098430" y="633368"/>
                    </a:cubicBezTo>
                    <a:cubicBezTo>
                      <a:pt x="2094522" y="590383"/>
                      <a:pt x="2094661" y="546837"/>
                      <a:pt x="2086707" y="504414"/>
                    </a:cubicBezTo>
                    <a:cubicBezTo>
                      <a:pt x="2076460" y="449763"/>
                      <a:pt x="2056894" y="442110"/>
                      <a:pt x="2028092" y="398906"/>
                    </a:cubicBezTo>
                    <a:cubicBezTo>
                      <a:pt x="2015453" y="379947"/>
                      <a:pt x="2004646" y="359829"/>
                      <a:pt x="1992923" y="340291"/>
                    </a:cubicBezTo>
                    <a:cubicBezTo>
                      <a:pt x="1989015" y="324660"/>
                      <a:pt x="1987547" y="308208"/>
                      <a:pt x="1981200" y="293399"/>
                    </a:cubicBezTo>
                    <a:cubicBezTo>
                      <a:pt x="1975650" y="280449"/>
                      <a:pt x="1967717" y="268193"/>
                      <a:pt x="1957754" y="258230"/>
                    </a:cubicBezTo>
                    <a:cubicBezTo>
                      <a:pt x="1893926" y="194402"/>
                      <a:pt x="1817506" y="170521"/>
                      <a:pt x="1735015" y="129276"/>
                    </a:cubicBezTo>
                    <a:cubicBezTo>
                      <a:pt x="1719384" y="121461"/>
                      <a:pt x="1702663" y="115524"/>
                      <a:pt x="1688123" y="105830"/>
                    </a:cubicBezTo>
                    <a:cubicBezTo>
                      <a:pt x="1676400" y="98014"/>
                      <a:pt x="1665556" y="88684"/>
                      <a:pt x="1652954" y="82383"/>
                    </a:cubicBezTo>
                    <a:cubicBezTo>
                      <a:pt x="1628924" y="70368"/>
                      <a:pt x="1581460" y="63395"/>
                      <a:pt x="1559169" y="58937"/>
                    </a:cubicBezTo>
                    <a:lnTo>
                      <a:pt x="1230923" y="70660"/>
                    </a:lnTo>
                    <a:cubicBezTo>
                      <a:pt x="1172241" y="73389"/>
                      <a:pt x="1113822" y="82383"/>
                      <a:pt x="1055077" y="82383"/>
                    </a:cubicBezTo>
                    <a:cubicBezTo>
                      <a:pt x="961211" y="82383"/>
                      <a:pt x="867508" y="74568"/>
                      <a:pt x="773723" y="70660"/>
                    </a:cubicBezTo>
                    <a:cubicBezTo>
                      <a:pt x="738554" y="66752"/>
                      <a:pt x="703601" y="58937"/>
                      <a:pt x="668215" y="58937"/>
                    </a:cubicBezTo>
                    <a:cubicBezTo>
                      <a:pt x="40797" y="58937"/>
                      <a:pt x="161249" y="-100881"/>
                      <a:pt x="23446" y="105830"/>
                    </a:cubicBezTo>
                    <a:cubicBezTo>
                      <a:pt x="19538" y="125368"/>
                      <a:pt x="16556" y="145115"/>
                      <a:pt x="11723" y="164445"/>
                    </a:cubicBezTo>
                    <a:cubicBezTo>
                      <a:pt x="8726" y="176433"/>
                      <a:pt x="0" y="187257"/>
                      <a:pt x="0" y="199614"/>
                    </a:cubicBezTo>
                    <a:cubicBezTo>
                      <a:pt x="0" y="270061"/>
                      <a:pt x="1760" y="340891"/>
                      <a:pt x="11723" y="410630"/>
                    </a:cubicBezTo>
                    <a:cubicBezTo>
                      <a:pt x="13716" y="424578"/>
                      <a:pt x="26980" y="434334"/>
                      <a:pt x="35169" y="445799"/>
                    </a:cubicBezTo>
                    <a:cubicBezTo>
                      <a:pt x="46525" y="461698"/>
                      <a:pt x="58982" y="476792"/>
                      <a:pt x="70338" y="492691"/>
                    </a:cubicBezTo>
                    <a:cubicBezTo>
                      <a:pt x="102372" y="537539"/>
                      <a:pt x="106895" y="560047"/>
                      <a:pt x="164123" y="598199"/>
                    </a:cubicBezTo>
                    <a:cubicBezTo>
                      <a:pt x="191957" y="616755"/>
                      <a:pt x="220736" y="635002"/>
                      <a:pt x="246184" y="656814"/>
                    </a:cubicBezTo>
                    <a:cubicBezTo>
                      <a:pt x="274362" y="680966"/>
                      <a:pt x="295929" y="707985"/>
                      <a:pt x="316523" y="738876"/>
                    </a:cubicBezTo>
                    <a:cubicBezTo>
                      <a:pt x="329162" y="757835"/>
                      <a:pt x="339616" y="778169"/>
                      <a:pt x="351692" y="797491"/>
                    </a:cubicBezTo>
                    <a:cubicBezTo>
                      <a:pt x="359159" y="809439"/>
                      <a:pt x="367323" y="820937"/>
                      <a:pt x="375138" y="832660"/>
                    </a:cubicBezTo>
                    <a:cubicBezTo>
                      <a:pt x="403248" y="916992"/>
                      <a:pt x="369141" y="811672"/>
                      <a:pt x="398584" y="914722"/>
                    </a:cubicBezTo>
                    <a:cubicBezTo>
                      <a:pt x="432220" y="1032448"/>
                      <a:pt x="385382" y="850191"/>
                      <a:pt x="422030" y="996783"/>
                    </a:cubicBezTo>
                    <a:cubicBezTo>
                      <a:pt x="421353" y="1003553"/>
                      <a:pt x="418863" y="1115384"/>
                      <a:pt x="398584" y="1149183"/>
                    </a:cubicBezTo>
                    <a:cubicBezTo>
                      <a:pt x="392897" y="1158661"/>
                      <a:pt x="382953" y="1164814"/>
                      <a:pt x="375138" y="1172630"/>
                    </a:cubicBezTo>
                    <a:cubicBezTo>
                      <a:pt x="376863" y="1186428"/>
                      <a:pt x="381454" y="1336753"/>
                      <a:pt x="433754" y="1336753"/>
                    </a:cubicBezTo>
                    <a:lnTo>
                      <a:pt x="445477" y="1336753"/>
                    </a:lnTo>
                  </a:path>
                </a:pathLst>
              </a:custGeom>
              <a:noFill/>
              <a:ln w="285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a:extLst>
                <a:ext uri="{FF2B5EF4-FFF2-40B4-BE49-F238E27FC236}">
                  <a16:creationId xmlns:a16="http://schemas.microsoft.com/office/drawing/2014/main" id="{50A1C2A4-8C3F-D44E-5FDE-07E69BB6F79D}"/>
                </a:ext>
              </a:extLst>
            </p:cNvPr>
            <p:cNvCxnSpPr>
              <a:cxnSpLocks/>
              <a:stCxn id="7" idx="5"/>
            </p:cNvCxnSpPr>
            <p:nvPr/>
          </p:nvCxnSpPr>
          <p:spPr>
            <a:xfrm flipV="1">
              <a:off x="3467048" y="2438400"/>
              <a:ext cx="5993089" cy="411462"/>
            </a:xfrm>
            <a:prstGeom prst="line">
              <a:avLst/>
            </a:prstGeom>
            <a:ln w="38100">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AD73500-5E8A-B9E3-6736-6536D5854DCA}"/>
                </a:ext>
              </a:extLst>
            </p:cNvPr>
            <p:cNvCxnSpPr>
              <a:cxnSpLocks/>
              <a:stCxn id="7" idx="5"/>
            </p:cNvCxnSpPr>
            <p:nvPr/>
          </p:nvCxnSpPr>
          <p:spPr>
            <a:xfrm>
              <a:off x="3467048" y="2849862"/>
              <a:ext cx="5186625" cy="2895375"/>
            </a:xfrm>
            <a:prstGeom prst="line">
              <a:avLst/>
            </a:prstGeom>
            <a:ln w="38100">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A98B4418-C1E2-855B-D549-5CD62BA0700B}"/>
              </a:ext>
            </a:extLst>
          </p:cNvPr>
          <p:cNvSpPr txBox="1"/>
          <p:nvPr/>
        </p:nvSpPr>
        <p:spPr>
          <a:xfrm>
            <a:off x="579397" y="4072868"/>
            <a:ext cx="5570756" cy="1477328"/>
          </a:xfrm>
          <a:prstGeom prst="rect">
            <a:avLst/>
          </a:prstGeom>
          <a:noFill/>
        </p:spPr>
        <p:txBody>
          <a:bodyPr wrap="none" rtlCol="0">
            <a:spAutoFit/>
          </a:bodyPr>
          <a:lstStyle/>
          <a:p>
            <a:r>
              <a:rPr lang="en-US" b="1" u="sng" dirty="0">
                <a:solidFill>
                  <a:schemeClr val="bg1"/>
                </a:solidFill>
              </a:rPr>
              <a:t>Large Pond East End Project:</a:t>
            </a:r>
          </a:p>
          <a:p>
            <a:pPr marL="342900" indent="-342900">
              <a:buAutoNum type="arabicPeriod"/>
            </a:pPr>
            <a:r>
              <a:rPr lang="en-US" strike="sngStrike" dirty="0">
                <a:solidFill>
                  <a:schemeClr val="bg1"/>
                </a:solidFill>
              </a:rPr>
              <a:t>Remove Growth and restore depth</a:t>
            </a:r>
          </a:p>
          <a:p>
            <a:pPr marL="342900" indent="-342900">
              <a:buAutoNum type="arabicPeriod"/>
            </a:pPr>
            <a:r>
              <a:rPr lang="en-US" strike="sngStrike" dirty="0">
                <a:solidFill>
                  <a:schemeClr val="bg1"/>
                </a:solidFill>
              </a:rPr>
              <a:t>Remediate Construction Damage</a:t>
            </a:r>
          </a:p>
          <a:p>
            <a:pPr marL="342900" indent="-342900">
              <a:buAutoNum type="arabicPeriod"/>
            </a:pPr>
            <a:r>
              <a:rPr lang="en-US" dirty="0">
                <a:solidFill>
                  <a:schemeClr val="bg1"/>
                </a:solidFill>
              </a:rPr>
              <a:t>Move recovered pond spoils to East End of pond </a:t>
            </a:r>
          </a:p>
          <a:p>
            <a:r>
              <a:rPr lang="en-US" dirty="0">
                <a:solidFill>
                  <a:schemeClr val="bg1"/>
                </a:solidFill>
              </a:rPr>
              <a:t>     to create level surface for </a:t>
            </a:r>
            <a:r>
              <a:rPr lang="en-US" dirty="0" err="1">
                <a:solidFill>
                  <a:schemeClr val="bg1"/>
                </a:solidFill>
              </a:rPr>
              <a:t>mowable</a:t>
            </a:r>
            <a:r>
              <a:rPr lang="en-US" dirty="0">
                <a:solidFill>
                  <a:schemeClr val="bg1"/>
                </a:solidFill>
              </a:rPr>
              <a:t> grass</a:t>
            </a:r>
          </a:p>
        </p:txBody>
      </p:sp>
      <p:sp>
        <p:nvSpPr>
          <p:cNvPr id="6" name="Slide Number Placeholder 5">
            <a:extLst>
              <a:ext uri="{FF2B5EF4-FFF2-40B4-BE49-F238E27FC236}">
                <a16:creationId xmlns:a16="http://schemas.microsoft.com/office/drawing/2014/main" id="{529BB585-6E8D-5A3C-6797-DE3274A26CF7}"/>
              </a:ext>
            </a:extLst>
          </p:cNvPr>
          <p:cNvSpPr>
            <a:spLocks noGrp="1"/>
          </p:cNvSpPr>
          <p:nvPr>
            <p:ph type="sldNum" sz="quarter" idx="12"/>
          </p:nvPr>
        </p:nvSpPr>
        <p:spPr/>
        <p:txBody>
          <a:bodyPr/>
          <a:lstStyle/>
          <a:p>
            <a:fld id="{2754ED01-E2A0-4C1E-8E21-014B99041579}" type="slidenum">
              <a:rPr lang="en-US" smtClean="0"/>
              <a:pPr/>
              <a:t>9</a:t>
            </a:fld>
            <a:endParaRPr lang="en-US" dirty="0"/>
          </a:p>
        </p:txBody>
      </p:sp>
    </p:spTree>
    <p:extLst>
      <p:ext uri="{BB962C8B-B14F-4D97-AF65-F5344CB8AC3E}">
        <p14:creationId xmlns:p14="http://schemas.microsoft.com/office/powerpoint/2010/main" val="2458096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37212</TotalTime>
  <Words>1348</Words>
  <Application>Microsoft Office PowerPoint</Application>
  <PresentationFormat>Widescreen</PresentationFormat>
  <Paragraphs>236</Paragraphs>
  <Slides>28</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Adobe Garamond Pro</vt:lpstr>
      <vt:lpstr>Adobe Garamond Pro Bold</vt:lpstr>
      <vt:lpstr>Arial</vt:lpstr>
      <vt:lpstr>Courier New</vt:lpstr>
      <vt:lpstr>Garamond</vt:lpstr>
      <vt:lpstr>helvetica-w01-roman</vt:lpstr>
      <vt:lpstr>Times New Roman</vt:lpstr>
      <vt:lpstr>Tw Cen MT</vt:lpstr>
      <vt:lpstr>Wingdings</vt:lpstr>
      <vt:lpstr>Wingdings 2</vt:lpstr>
      <vt:lpstr>Median</vt:lpstr>
      <vt:lpstr>Worksheet</vt:lpstr>
      <vt:lpstr>ANNUAL MEETING    December 11, 2024</vt:lpstr>
      <vt:lpstr>PowerPoint Presentation</vt:lpstr>
      <vt:lpstr>HOMEOWNERS ASSOCIATION’S MISSION</vt:lpstr>
      <vt:lpstr>HOMEOWNERS ASSOCIATION’S ROLE</vt:lpstr>
      <vt:lpstr>BOARD MEMBERS &amp; OFFICERS </vt:lpstr>
      <vt:lpstr>PowerPoint Presentation</vt:lpstr>
      <vt:lpstr>SUNSHINE COMMITTEE</vt:lpstr>
      <vt:lpstr>GREEN SPACE COMMITTEE</vt:lpstr>
      <vt:lpstr>PowerPoint Presentation</vt:lpstr>
      <vt:lpstr>ARCHITECTURAL APPROVALS</vt:lpstr>
      <vt:lpstr>EVENTS COMMITTEE</vt:lpstr>
      <vt:lpstr>Playground</vt:lpstr>
      <vt:lpstr>Sports &amp; Events Court</vt:lpstr>
      <vt:lpstr>Sports &amp; Events Court</vt:lpstr>
      <vt:lpstr>Sports &amp; Events Court</vt:lpstr>
      <vt:lpstr>Street Lighting</vt:lpstr>
      <vt:lpstr>Amsdell Road School Safety Project</vt:lpstr>
      <vt:lpstr>Culvert Flooding </vt:lpstr>
      <vt:lpstr>General Neighborhood Reminders</vt:lpstr>
      <vt:lpstr>Good Neighbor Reminders</vt:lpstr>
      <vt:lpstr>Paperwork Turnaround</vt:lpstr>
      <vt:lpstr>Volunteering</vt:lpstr>
      <vt:lpstr>PowerPoint Presentation</vt:lpstr>
      <vt:lpstr>Budget </vt:lpstr>
      <vt:lpstr>PowerPoint Presentation</vt:lpstr>
      <vt:lpstr>DATO Project by Tracks</vt:lpstr>
      <vt:lpstr>VOTING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Briercliff Homeowner’s Association</dc:title>
  <dc:creator>Susan</dc:creator>
  <cp:lastModifiedBy>Kim Buck</cp:lastModifiedBy>
  <cp:revision>254</cp:revision>
  <cp:lastPrinted>2011-12-13T17:35:35Z</cp:lastPrinted>
  <dcterms:created xsi:type="dcterms:W3CDTF">2009-11-05T02:13:21Z</dcterms:created>
  <dcterms:modified xsi:type="dcterms:W3CDTF">2024-12-14T15:15:12Z</dcterms:modified>
</cp:coreProperties>
</file>