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2"/>
  </p:notesMasterIdLst>
  <p:sldIdLst>
    <p:sldId id="283" r:id="rId2"/>
    <p:sldId id="274" r:id="rId3"/>
    <p:sldId id="408" r:id="rId4"/>
    <p:sldId id="409" r:id="rId5"/>
    <p:sldId id="397" r:id="rId6"/>
    <p:sldId id="414" r:id="rId7"/>
    <p:sldId id="383" r:id="rId8"/>
    <p:sldId id="388" r:id="rId9"/>
    <p:sldId id="340" r:id="rId10"/>
    <p:sldId id="402" r:id="rId11"/>
    <p:sldId id="403" r:id="rId12"/>
    <p:sldId id="366" r:id="rId13"/>
    <p:sldId id="407" r:id="rId14"/>
    <p:sldId id="411" r:id="rId15"/>
    <p:sldId id="404" r:id="rId16"/>
    <p:sldId id="398" r:id="rId17"/>
    <p:sldId id="415" r:id="rId18"/>
    <p:sldId id="416" r:id="rId19"/>
    <p:sldId id="380" r:id="rId20"/>
    <p:sldId id="381" r:id="rId21"/>
    <p:sldId id="382" r:id="rId22"/>
    <p:sldId id="260" r:id="rId23"/>
    <p:sldId id="396" r:id="rId24"/>
    <p:sldId id="385" r:id="rId25"/>
    <p:sldId id="387" r:id="rId26"/>
    <p:sldId id="371" r:id="rId27"/>
    <p:sldId id="386" r:id="rId28"/>
    <p:sldId id="391" r:id="rId29"/>
    <p:sldId id="399" r:id="rId30"/>
    <p:sldId id="315"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483" autoAdjust="0"/>
  </p:normalViewPr>
  <p:slideViewPr>
    <p:cSldViewPr>
      <p:cViewPr varScale="1">
        <p:scale>
          <a:sx n="74" d="100"/>
          <a:sy n="74" d="100"/>
        </p:scale>
        <p:origin x="360" y="72"/>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CCCFC4-F34D-CF48-A7D9-1E104D517113}" type="slidenum">
              <a:rPr lang="en-US"/>
              <a:pPr/>
              <a:t>‹#›</a:t>
            </a:fld>
            <a:endParaRPr lang="en-US" dirty="0"/>
          </a:p>
        </p:txBody>
      </p:sp>
    </p:spTree>
    <p:extLst>
      <p:ext uri="{BB962C8B-B14F-4D97-AF65-F5344CB8AC3E}">
        <p14:creationId xmlns:p14="http://schemas.microsoft.com/office/powerpoint/2010/main" val="2108359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&amp; Approve MINS – </a:t>
            </a:r>
            <a:r>
              <a:rPr lang="en-US" b="1" dirty="0"/>
              <a:t>DON </a:t>
            </a:r>
            <a:endParaRPr lang="en-US" b="0" dirty="0"/>
          </a:p>
          <a:p>
            <a:endParaRPr lang="en-US" b="1" dirty="0"/>
          </a:p>
        </p:txBody>
      </p:sp>
      <p:sp>
        <p:nvSpPr>
          <p:cNvPr id="4" name="Slide Number Placeholder 3"/>
          <p:cNvSpPr>
            <a:spLocks noGrp="1"/>
          </p:cNvSpPr>
          <p:nvPr>
            <p:ph type="sldNum" sz="quarter" idx="10"/>
          </p:nvPr>
        </p:nvSpPr>
        <p:spPr/>
        <p:txBody>
          <a:bodyPr/>
          <a:lstStyle/>
          <a:p>
            <a:fld id="{73CCCFC4-F34D-CF48-A7D9-1E104D517113}" type="slidenum">
              <a:rPr lang="en-US" smtClean="0"/>
              <a:pPr/>
              <a:t>2</a:t>
            </a:fld>
            <a:endParaRPr lang="en-US" dirty="0"/>
          </a:p>
        </p:txBody>
      </p:sp>
    </p:spTree>
    <p:extLst>
      <p:ext uri="{BB962C8B-B14F-4D97-AF65-F5344CB8AC3E}">
        <p14:creationId xmlns:p14="http://schemas.microsoft.com/office/powerpoint/2010/main" val="64503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23</a:t>
            </a:fld>
            <a:endParaRPr lang="en-US" dirty="0"/>
          </a:p>
        </p:txBody>
      </p:sp>
    </p:spTree>
    <p:extLst>
      <p:ext uri="{BB962C8B-B14F-4D97-AF65-F5344CB8AC3E}">
        <p14:creationId xmlns:p14="http://schemas.microsoft.com/office/powerpoint/2010/main" val="387760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24</a:t>
            </a:fld>
            <a:endParaRPr lang="en-US" dirty="0"/>
          </a:p>
        </p:txBody>
      </p:sp>
    </p:spTree>
    <p:extLst>
      <p:ext uri="{BB962C8B-B14F-4D97-AF65-F5344CB8AC3E}">
        <p14:creationId xmlns:p14="http://schemas.microsoft.com/office/powerpoint/2010/main" val="103734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Change in officer’s stipends.</a:t>
            </a:r>
          </a:p>
        </p:txBody>
      </p:sp>
      <p:sp>
        <p:nvSpPr>
          <p:cNvPr id="4" name="Slide Number Placeholder 3"/>
          <p:cNvSpPr>
            <a:spLocks noGrp="1"/>
          </p:cNvSpPr>
          <p:nvPr>
            <p:ph type="sldNum" sz="quarter" idx="5"/>
          </p:nvPr>
        </p:nvSpPr>
        <p:spPr/>
        <p:txBody>
          <a:bodyPr/>
          <a:lstStyle/>
          <a:p>
            <a:fld id="{73CCCFC4-F34D-CF48-A7D9-1E104D517113}" type="slidenum">
              <a:rPr lang="en-US" smtClean="0"/>
              <a:pPr/>
              <a:t>25</a:t>
            </a:fld>
            <a:endParaRPr lang="en-US" dirty="0"/>
          </a:p>
        </p:txBody>
      </p:sp>
    </p:spTree>
    <p:extLst>
      <p:ext uri="{BB962C8B-B14F-4D97-AF65-F5344CB8AC3E}">
        <p14:creationId xmlns:p14="http://schemas.microsoft.com/office/powerpoint/2010/main" val="2531789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C869407-3B14-E742-9E27-7A135DDCE038}" type="slidenum">
              <a:rPr lang="en-US"/>
              <a:pPr eaLnBrk="1" hangingPunct="1"/>
              <a:t>26</a:t>
            </a:fld>
            <a:endParaRPr lang="en-US" dirty="0"/>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aseline="0" dirty="0"/>
              <a:t>Planned Unit Development</a:t>
            </a:r>
            <a:endParaRPr lang="en-US" dirty="0"/>
          </a:p>
        </p:txBody>
      </p:sp>
    </p:spTree>
    <p:extLst>
      <p:ext uri="{BB962C8B-B14F-4D97-AF65-F5344CB8AC3E}">
        <p14:creationId xmlns:p14="http://schemas.microsoft.com/office/powerpoint/2010/main" val="104192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altLang="en-US" dirty="0">
                <a:latin typeface="Arial" panose="020B0604020202020204" pitchFamily="34" charset="0"/>
              </a:rPr>
              <a:t>Lot area, front yard setback, side yard setbacks (2), back yard setback &amp; </a:t>
            </a:r>
            <a:r>
              <a:rPr lang="en-US" altLang="en-US">
                <a:latin typeface="Arial" panose="020B0604020202020204" pitchFamily="34" charset="0"/>
              </a:rPr>
              <a:t>patio size</a:t>
            </a:r>
            <a:br>
              <a:rPr lang="en-US" altLang="en-US" dirty="0">
                <a:latin typeface="Arial" panose="020B0604020202020204" pitchFamily="34" charset="0"/>
              </a:rPr>
            </a:b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28</a:t>
            </a:fld>
            <a:endParaRPr lang="en-US" dirty="0"/>
          </a:p>
        </p:txBody>
      </p:sp>
    </p:spTree>
    <p:extLst>
      <p:ext uri="{BB962C8B-B14F-4D97-AF65-F5344CB8AC3E}">
        <p14:creationId xmlns:p14="http://schemas.microsoft.com/office/powerpoint/2010/main" val="107205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CCFC4-F34D-CF48-A7D9-1E104D517113}" type="slidenum">
              <a:rPr lang="en-US" smtClean="0"/>
              <a:pPr/>
              <a:t>30</a:t>
            </a:fld>
            <a:endParaRPr lang="en-US" dirty="0"/>
          </a:p>
        </p:txBody>
      </p:sp>
    </p:spTree>
    <p:extLst>
      <p:ext uri="{BB962C8B-B14F-4D97-AF65-F5344CB8AC3E}">
        <p14:creationId xmlns:p14="http://schemas.microsoft.com/office/powerpoint/2010/main" val="405102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7</a:t>
            </a:fld>
            <a:endParaRPr lang="en-US" dirty="0"/>
          </a:p>
        </p:txBody>
      </p:sp>
    </p:spTree>
    <p:extLst>
      <p:ext uri="{BB962C8B-B14F-4D97-AF65-F5344CB8AC3E}">
        <p14:creationId xmlns:p14="http://schemas.microsoft.com/office/powerpoint/2010/main" val="11791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8</a:t>
            </a:fld>
            <a:endParaRPr lang="en-US" dirty="0"/>
          </a:p>
        </p:txBody>
      </p:sp>
    </p:spTree>
    <p:extLst>
      <p:ext uri="{BB962C8B-B14F-4D97-AF65-F5344CB8AC3E}">
        <p14:creationId xmlns:p14="http://schemas.microsoft.com/office/powerpoint/2010/main" val="229158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1200"/>
              </a:spcAft>
            </a:pPr>
            <a:endParaRPr lang="en-US" sz="1400"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10</a:t>
            </a:fld>
            <a:endParaRPr lang="en-US" dirty="0"/>
          </a:p>
        </p:txBody>
      </p:sp>
    </p:spTree>
    <p:extLst>
      <p:ext uri="{BB962C8B-B14F-4D97-AF65-F5344CB8AC3E}">
        <p14:creationId xmlns:p14="http://schemas.microsoft.com/office/powerpoint/2010/main" val="98669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11</a:t>
            </a:fld>
            <a:endParaRPr lang="en-US" dirty="0"/>
          </a:p>
        </p:txBody>
      </p:sp>
    </p:spTree>
    <p:extLst>
      <p:ext uri="{BB962C8B-B14F-4D97-AF65-F5344CB8AC3E}">
        <p14:creationId xmlns:p14="http://schemas.microsoft.com/office/powerpoint/2010/main" val="203445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tons of stone, 3 ft drop in elevation</a:t>
            </a:r>
          </a:p>
        </p:txBody>
      </p:sp>
      <p:sp>
        <p:nvSpPr>
          <p:cNvPr id="4" name="Slide Number Placeholder 3"/>
          <p:cNvSpPr>
            <a:spLocks noGrp="1"/>
          </p:cNvSpPr>
          <p:nvPr>
            <p:ph type="sldNum" sz="quarter" idx="5"/>
          </p:nvPr>
        </p:nvSpPr>
        <p:spPr/>
        <p:txBody>
          <a:bodyPr/>
          <a:lstStyle/>
          <a:p>
            <a:fld id="{73CCCFC4-F34D-CF48-A7D9-1E104D517113}" type="slidenum">
              <a:rPr lang="en-US" smtClean="0"/>
              <a:pPr/>
              <a:t>14</a:t>
            </a:fld>
            <a:endParaRPr lang="en-US" dirty="0"/>
          </a:p>
        </p:txBody>
      </p:sp>
    </p:spTree>
    <p:extLst>
      <p:ext uri="{BB962C8B-B14F-4D97-AF65-F5344CB8AC3E}">
        <p14:creationId xmlns:p14="http://schemas.microsoft.com/office/powerpoint/2010/main" val="408966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20</a:t>
            </a:fld>
            <a:endParaRPr lang="en-US" dirty="0"/>
          </a:p>
        </p:txBody>
      </p:sp>
    </p:spTree>
    <p:extLst>
      <p:ext uri="{BB962C8B-B14F-4D97-AF65-F5344CB8AC3E}">
        <p14:creationId xmlns:p14="http://schemas.microsoft.com/office/powerpoint/2010/main" val="189688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50000"/>
              </a:lnSpc>
              <a:buFont typeface="+mj-lt"/>
              <a:buNone/>
            </a:pPr>
            <a:endParaRPr lang="en-US" dirty="0"/>
          </a:p>
        </p:txBody>
      </p:sp>
      <p:sp>
        <p:nvSpPr>
          <p:cNvPr id="4" name="Slide Number Placeholder 3"/>
          <p:cNvSpPr>
            <a:spLocks noGrp="1"/>
          </p:cNvSpPr>
          <p:nvPr>
            <p:ph type="sldNum" sz="quarter" idx="5"/>
          </p:nvPr>
        </p:nvSpPr>
        <p:spPr/>
        <p:txBody>
          <a:bodyPr/>
          <a:lstStyle/>
          <a:p>
            <a:fld id="{73CCCFC4-F34D-CF48-A7D9-1E104D517113}" type="slidenum">
              <a:rPr lang="en-US" smtClean="0"/>
              <a:pPr/>
              <a:t>21</a:t>
            </a:fld>
            <a:endParaRPr lang="en-US" dirty="0"/>
          </a:p>
        </p:txBody>
      </p:sp>
    </p:spTree>
    <p:extLst>
      <p:ext uri="{BB962C8B-B14F-4D97-AF65-F5344CB8AC3E}">
        <p14:creationId xmlns:p14="http://schemas.microsoft.com/office/powerpoint/2010/main" val="180157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9BA0254-056B-9F4E-8C89-979385F72FE4}" type="slidenum">
              <a:rPr lang="en-US"/>
              <a:pPr eaLnBrk="1" hangingPunct="1"/>
              <a:t>22</a:t>
            </a:fld>
            <a:endParaRPr lang="en-US" dirty="0"/>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93835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2133600" y="4648200"/>
            <a:ext cx="9753600" cy="685800"/>
          </a:xfrm>
        </p:spPr>
        <p:txBody>
          <a:bodyPr anchor="ctr"/>
          <a:lstStyle>
            <a:lvl1pPr algn="l">
              <a:buNone/>
              <a:defRPr sz="2800" b="0">
                <a:solidFill>
                  <a:srgbClr val="FFFFFF"/>
                </a:solidFill>
              </a:defRPr>
            </a:lvl1pPr>
          </a:lstStyle>
          <a:p>
            <a:r>
              <a:rPr kumimoji="0" lang="en-US" dirty="0"/>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1D8E616E-4352-5B4F-8448-4161387695DB}" type="slidenum">
              <a:rPr lang="en-US" smtClean="0"/>
              <a:pPr/>
              <a:t>‹#›</a:t>
            </a:fld>
            <a:endParaRPr lang="en-US" dirty="0"/>
          </a:p>
        </p:txBody>
      </p:sp>
      <p:pic>
        <p:nvPicPr>
          <p:cNvPr id="12" name="Picture 11" descr="bcLogo.png">
            <a:extLst>
              <a:ext uri="{FF2B5EF4-FFF2-40B4-BE49-F238E27FC236}">
                <a16:creationId xmlns:a16="http://schemas.microsoft.com/office/drawing/2014/main" id="{846D9B1F-B76C-784C-809A-15E6FA57243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7600" y="1752600"/>
            <a:ext cx="7095067" cy="12573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hasCustomPrompt="1"/>
          </p:nvPr>
        </p:nvSpPr>
        <p:spPr>
          <a:xfrm>
            <a:off x="3149600" y="6050037"/>
            <a:ext cx="8940800" cy="685800"/>
          </a:xfrm>
        </p:spPr>
        <p:txBody>
          <a:bodyPr anchor="ctr">
            <a:normAutofit/>
          </a:bodyPr>
          <a:lstStyle>
            <a:lvl1pPr marL="0" indent="0" algn="l">
              <a:buNone/>
              <a:defRPr sz="2600">
                <a:solidFill>
                  <a:srgbClr val="FFFFFF"/>
                </a:solidFill>
                <a:latin typeface="Garamond" panose="02020404030301010803"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latin typeface="Garamond"/>
                <a:cs typeface="Garamond"/>
              </a:defRPr>
            </a:lvl1pPr>
          </a:lstStyle>
          <a:p>
            <a:fld id="{7D0065BE-0657-4A47-90AD-C21C55E16B19}" type="datetime4">
              <a:rPr lang="en-US" smtClean="0"/>
              <a:pPr/>
              <a:t>December 13, 2023</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754ED01-E2A0-4C1E-8E21-014B99041579}" type="slidenum">
              <a:rPr lang="en-US" smtClean="0"/>
              <a:pPr/>
              <a:t>‹#›</a:t>
            </a:fld>
            <a:endParaRPr lang="en-US" dirty="0"/>
          </a:p>
        </p:txBody>
      </p:sp>
      <p:pic>
        <p:nvPicPr>
          <p:cNvPr id="12" name="Picture 11" descr="bcLogo.png">
            <a:extLst>
              <a:ext uri="{FF2B5EF4-FFF2-40B4-BE49-F238E27FC236}">
                <a16:creationId xmlns:a16="http://schemas.microsoft.com/office/drawing/2014/main" id="{5B56E645-3C4F-DF4D-B7E2-88D5244D287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8600" y="213815"/>
            <a:ext cx="3437467" cy="609145"/>
          </a:xfrm>
          <a:prstGeom prst="rect">
            <a:avLst/>
          </a:prstGeom>
        </p:spPr>
      </p:pic>
      <p:sp>
        <p:nvSpPr>
          <p:cNvPr id="4" name="Text Placeholder 3">
            <a:extLst>
              <a:ext uri="{FF2B5EF4-FFF2-40B4-BE49-F238E27FC236}">
                <a16:creationId xmlns:a16="http://schemas.microsoft.com/office/drawing/2014/main" id="{64CF860C-999A-8047-B9CE-7A89106DB3A6}"/>
              </a:ext>
            </a:extLst>
          </p:cNvPr>
          <p:cNvSpPr>
            <a:spLocks noGrp="1"/>
          </p:cNvSpPr>
          <p:nvPr>
            <p:ph type="body" sz="quarter" idx="13"/>
          </p:nvPr>
        </p:nvSpPr>
        <p:spPr>
          <a:xfrm>
            <a:off x="3144838" y="822325"/>
            <a:ext cx="894556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864" y="228600"/>
            <a:ext cx="7641336" cy="990600"/>
          </a:xfrm>
        </p:spPr>
        <p:txBody>
          <a:bodyPr>
            <a:normAutofit/>
          </a:bodyPr>
          <a:lstStyle>
            <a:lvl1pPr>
              <a:defRPr sz="2800"/>
            </a:lvl1pPr>
          </a:lstStyle>
          <a:p>
            <a:r>
              <a:rPr kumimoji="0" lang="en-US" dirty="0"/>
              <a:t>CLICK TO EDIT MASTER TITLE STYLE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139673-E125-764F-BB59-34E3775662CF}"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lvl1pPr marL="320040" indent="-320040">
              <a:buClr>
                <a:schemeClr val="tx1"/>
              </a:buClr>
              <a:buFont typeface="Courier New" panose="02070309020205020404" pitchFamily="49" charset="0"/>
              <a:buChar char="o"/>
              <a:defRPr/>
            </a:lvl1pPr>
            <a:lvl2pPr marL="640080" indent="-274320">
              <a:buClr>
                <a:schemeClr val="tx1"/>
              </a:buClr>
              <a:buFont typeface="Courier New" panose="02070309020205020404" pitchFamily="49" charset="0"/>
              <a:buChar char="o"/>
              <a:defRPr/>
            </a:lvl2pPr>
            <a:lvl3pPr marL="914400" indent="-228600">
              <a:buClr>
                <a:schemeClr val="tx1"/>
              </a:buClr>
              <a:buFont typeface="Courier New" panose="02070309020205020404" pitchFamily="49" charset="0"/>
              <a:buChar char="o"/>
              <a:defRPr/>
            </a:lvl3pPr>
            <a:lvl4pPr marL="1371600" indent="-228600">
              <a:buClr>
                <a:schemeClr val="tx1"/>
              </a:buClr>
              <a:buFont typeface="Courier New" panose="02070309020205020404" pitchFamily="49" charset="0"/>
              <a:buChar char="o"/>
              <a:defRPr/>
            </a:lvl4pPr>
            <a:lvl5pPr marL="1828800" indent="-228600">
              <a:buClr>
                <a:schemeClr val="tx1"/>
              </a:buClr>
              <a:buFont typeface="Courier New" panose="02070309020205020404" pitchFamily="49" charset="0"/>
              <a:buChar char="o"/>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descr="bcLogo.png">
            <a:extLst>
              <a:ext uri="{FF2B5EF4-FFF2-40B4-BE49-F238E27FC236}">
                <a16:creationId xmlns:a16="http://schemas.microsoft.com/office/drawing/2014/main" id="{EC2771FA-D3E2-6F44-93E1-63DE042678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54533" y="381586"/>
            <a:ext cx="3437467" cy="609145"/>
          </a:xfrm>
          <a:prstGeom prst="rect">
            <a:avLst/>
          </a:prstGeom>
        </p:spPr>
      </p:pic>
      <p:sp>
        <p:nvSpPr>
          <p:cNvPr id="9" name="Rectangle 8">
            <a:extLst>
              <a:ext uri="{FF2B5EF4-FFF2-40B4-BE49-F238E27FC236}">
                <a16:creationId xmlns:a16="http://schemas.microsoft.com/office/drawing/2014/main" id="{2ED158E4-2EA1-D34E-B47D-D820EF8D55C6}"/>
              </a:ext>
            </a:extLst>
          </p:cNvPr>
          <p:cNvSpPr/>
          <p:nvPr userDrawn="1"/>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a:extLst>
              <a:ext uri="{FF2B5EF4-FFF2-40B4-BE49-F238E27FC236}">
                <a16:creationId xmlns:a16="http://schemas.microsoft.com/office/drawing/2014/main" id="{10EA1928-6666-C443-BB41-BF449CF1B6EE}"/>
              </a:ext>
            </a:extLst>
          </p:cNvPr>
          <p:cNvSpPr/>
          <p:nvPr userDrawn="1"/>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Text Placeholder 10">
            <a:extLst>
              <a:ext uri="{FF2B5EF4-FFF2-40B4-BE49-F238E27FC236}">
                <a16:creationId xmlns:a16="http://schemas.microsoft.com/office/drawing/2014/main" id="{11D86DF2-D3A0-4C46-98D9-61977BCE6E0B}"/>
              </a:ext>
            </a:extLst>
          </p:cNvPr>
          <p:cNvSpPr>
            <a:spLocks noGrp="1"/>
          </p:cNvSpPr>
          <p:nvPr>
            <p:ph type="body" sz="quarter" idx="13" hasCustomPrompt="1"/>
          </p:nvPr>
        </p:nvSpPr>
        <p:spPr>
          <a:xfrm>
            <a:off x="3505200" y="6053138"/>
            <a:ext cx="8686800" cy="652331"/>
          </a:xfrm>
        </p:spPr>
        <p:txBody>
          <a:bodyPr/>
          <a:lstStyle>
            <a:lvl1pPr marL="0" indent="0">
              <a:buNone/>
              <a:defRPr>
                <a:latin typeface="Garamond" panose="02020404030301010803" pitchFamily="18" charset="0"/>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3315" y="1240971"/>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14514" y="21771"/>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14514" y="97971"/>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843314" y="97971"/>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843314" y="97971"/>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647D2193-4505-4A75-99BB-880C6989A757}" type="datetime4">
              <a:rPr lang="en-US" smtClean="0"/>
              <a:pPr/>
              <a:t>December 13, 2023</a:t>
            </a:fld>
            <a:endParaRPr lang="en-US" dirty="0"/>
          </a:p>
        </p:txBody>
      </p:sp>
      <p:sp>
        <p:nvSpPr>
          <p:cNvPr id="13" name="Slide Number Placeholder 12"/>
          <p:cNvSpPr>
            <a:spLocks noGrp="1"/>
          </p:cNvSpPr>
          <p:nvPr>
            <p:ph type="sldNum" sz="quarter" idx="11"/>
          </p:nvPr>
        </p:nvSpPr>
        <p:spPr>
          <a:xfrm>
            <a:off x="14514" y="250371"/>
            <a:ext cx="1727200" cy="701676"/>
          </a:xfrm>
        </p:spPr>
        <p:txBody>
          <a:bodyPr>
            <a:noAutofit/>
          </a:bodyPr>
          <a:lstStyle>
            <a:lvl1pPr>
              <a:defRPr sz="2400">
                <a:solidFill>
                  <a:srgbClr val="FFFFFF"/>
                </a:solidFill>
              </a:defRPr>
            </a:lvl1pPr>
          </a:lstStyle>
          <a:p>
            <a:fld id="{2754ED01-E2A0-4C1E-8E21-014B9904157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endParaRPr lang="en-US" dirty="0"/>
          </a:p>
        </p:txBody>
      </p:sp>
      <p:sp>
        <p:nvSpPr>
          <p:cNvPr id="10" name="Slide Number Placeholder 9"/>
          <p:cNvSpPr>
            <a:spLocks noGrp="1"/>
          </p:cNvSpPr>
          <p:nvPr>
            <p:ph type="sldNum" sz="quarter" idx="16"/>
          </p:nvPr>
        </p:nvSpPr>
        <p:spPr/>
        <p:txBody>
          <a:bodyPr rtlCol="0"/>
          <a:lstStyle/>
          <a:p>
            <a:fld id="{1A4B61B1-DA0D-D14C-AFAF-16A8FDA81A76}" type="slidenum">
              <a:rPr lang="en-US" smtClean="0"/>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endParaRPr lang="en-US" dirty="0"/>
          </a:p>
        </p:txBody>
      </p:sp>
      <p:sp>
        <p:nvSpPr>
          <p:cNvPr id="12" name="Slide Number Placeholder 11"/>
          <p:cNvSpPr>
            <a:spLocks noGrp="1"/>
          </p:cNvSpPr>
          <p:nvPr>
            <p:ph type="sldNum" sz="quarter" idx="16"/>
          </p:nvPr>
        </p:nvSpPr>
        <p:spPr/>
        <p:txBody>
          <a:bodyPr rtlCol="0"/>
          <a:lstStyle/>
          <a:p>
            <a:fld id="{5E481361-A1F4-814C-9AEE-5C0D6B560973}" type="slidenum">
              <a:rPr lang="en-US" smtClean="0"/>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5B4718A-189C-9840-89F1-B4608B8FC1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ABB0F4F-0C8F-7E46-B4A6-1037926777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139673-E125-764F-BB59-34E3775662CF}"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1222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3628712-E5D1-184C-A673-01B71E5959E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12" r:id="rId2"/>
    <p:sldLayoutId id="2147483713" r:id="rId3"/>
    <p:sldLayoutId id="2147483714" r:id="rId4"/>
    <p:sldLayoutId id="2147483715" r:id="rId5"/>
    <p:sldLayoutId id="2147483716" r:id="rId6"/>
    <p:sldLayoutId id="2147483717" r:id="rId7"/>
    <p:sldLayoutId id="2147483718" r:id="rId8"/>
    <p:sldLayoutId id="2147483721" r:id="rId9"/>
  </p:sldLayoutIdLst>
  <p:txStyles>
    <p:titleStyle>
      <a:lvl1pPr algn="l" rtl="0" eaLnBrk="1" latinLnBrk="0" hangingPunct="1">
        <a:spcBef>
          <a:spcPct val="0"/>
        </a:spcBef>
        <a:buNone/>
        <a:defRPr kumimoji="0" sz="4400" kern="1200">
          <a:solidFill>
            <a:schemeClr val="tx2"/>
          </a:solidFill>
          <a:latin typeface="Adobe Garamond Pro"/>
          <a:ea typeface="+mj-ea"/>
          <a:cs typeface="Adobe Garamond Pro"/>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dobe Garamond Pro"/>
          <a:ea typeface="+mn-ea"/>
          <a:cs typeface="Adobe Garamond Pro"/>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dobe Garamond Pro"/>
          <a:ea typeface="+mn-ea"/>
          <a:cs typeface="Adobe Garamond Pro"/>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dobe Garamond Pro"/>
          <a:ea typeface="+mn-ea"/>
          <a:cs typeface="Adobe Garamond Pro"/>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dobe Garamond Pro"/>
          <a:ea typeface="+mn-ea"/>
          <a:cs typeface="Adobe Garamond Pro"/>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dobe Garamond Pro"/>
          <a:ea typeface="+mn-ea"/>
          <a:cs typeface="Adobe Garamond Pro"/>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E1EC7C-2595-6048-BF6F-4EAD2DDA64D9}"/>
              </a:ext>
            </a:extLst>
          </p:cNvPr>
          <p:cNvSpPr>
            <a:spLocks noGrp="1"/>
          </p:cNvSpPr>
          <p:nvPr>
            <p:ph type="title"/>
          </p:nvPr>
        </p:nvSpPr>
        <p:spPr/>
        <p:txBody>
          <a:bodyPr>
            <a:normAutofit/>
          </a:bodyPr>
          <a:lstStyle/>
          <a:p>
            <a:pPr marL="0" indent="0"/>
            <a:r>
              <a:rPr lang="en-US" b="1" dirty="0">
                <a:solidFill>
                  <a:schemeClr val="tx1"/>
                </a:solidFill>
                <a:latin typeface="Adobe Garamond Pro Bold"/>
                <a:cs typeface="Adobe Garamond Pro Bold"/>
              </a:rPr>
              <a:t>ANNUAL MEETING  		</a:t>
            </a:r>
            <a:r>
              <a:rPr lang="en-US" b="1" dirty="0">
                <a:solidFill>
                  <a:schemeClr val="tx1"/>
                </a:solidFill>
              </a:rPr>
              <a:t>December 13</a:t>
            </a:r>
            <a:r>
              <a:rPr lang="en-US" b="1" dirty="0">
                <a:solidFill>
                  <a:schemeClr val="tx1"/>
                </a:solidFill>
                <a:latin typeface="Adobe Garamond Pro Bold"/>
                <a:cs typeface="Adobe Garamond Pro Bold"/>
              </a:rPr>
              <a:t>, 2023</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7B0E-4876-45DB-81F5-8FF978BEE8CE}"/>
              </a:ext>
            </a:extLst>
          </p:cNvPr>
          <p:cNvSpPr>
            <a:spLocks noGrp="1"/>
          </p:cNvSpPr>
          <p:nvPr>
            <p:ph type="title"/>
          </p:nvPr>
        </p:nvSpPr>
        <p:spPr/>
        <p:txBody>
          <a:bodyPr/>
          <a:lstStyle/>
          <a:p>
            <a:r>
              <a:rPr lang="en-US" dirty="0"/>
              <a:t>ARCHITECTURAL APPROVALS</a:t>
            </a:r>
          </a:p>
        </p:txBody>
      </p:sp>
      <p:sp>
        <p:nvSpPr>
          <p:cNvPr id="3" name="Content Placeholder 2">
            <a:extLst>
              <a:ext uri="{FF2B5EF4-FFF2-40B4-BE49-F238E27FC236}">
                <a16:creationId xmlns:a16="http://schemas.microsoft.com/office/drawing/2014/main" id="{F7E8C792-3D31-4C78-95AE-6F4AA5ADE5A9}"/>
              </a:ext>
            </a:extLst>
          </p:cNvPr>
          <p:cNvSpPr>
            <a:spLocks noGrp="1"/>
          </p:cNvSpPr>
          <p:nvPr>
            <p:ph sz="quarter" idx="1"/>
          </p:nvPr>
        </p:nvSpPr>
        <p:spPr>
          <a:xfrm>
            <a:off x="279400" y="1629228"/>
            <a:ext cx="5207000" cy="4423910"/>
          </a:xfrm>
        </p:spPr>
        <p:txBody>
          <a:bodyPr>
            <a:normAutofit/>
          </a:bodyPr>
          <a:lstStyle/>
          <a:p>
            <a:pPr marL="0" indent="0">
              <a:spcAft>
                <a:spcPts val="1200"/>
              </a:spcAft>
              <a:buNone/>
            </a:pPr>
            <a:r>
              <a:rPr lang="en-US" b="1" dirty="0"/>
              <a:t>5 Architectural Requests</a:t>
            </a:r>
            <a:br>
              <a:rPr lang="en-US" b="1" dirty="0"/>
            </a:br>
            <a:br>
              <a:rPr lang="en-US" sz="1400" b="1" dirty="0"/>
            </a:br>
            <a:r>
              <a:rPr lang="en-US" b="1" dirty="0"/>
              <a:t>Approved</a:t>
            </a:r>
          </a:p>
          <a:p>
            <a:pPr lvl="1">
              <a:spcAft>
                <a:spcPts val="600"/>
              </a:spcAft>
            </a:pPr>
            <a:r>
              <a:rPr lang="en-US" dirty="0"/>
              <a:t>2 sheds</a:t>
            </a:r>
          </a:p>
          <a:p>
            <a:pPr lvl="1">
              <a:spcAft>
                <a:spcPts val="600"/>
              </a:spcAft>
            </a:pPr>
            <a:r>
              <a:rPr lang="en-US" dirty="0"/>
              <a:t>2 fences</a:t>
            </a:r>
          </a:p>
          <a:p>
            <a:pPr lvl="1">
              <a:spcAft>
                <a:spcPts val="600"/>
              </a:spcAft>
            </a:pPr>
            <a:endParaRPr lang="en-US" dirty="0"/>
          </a:p>
          <a:p>
            <a:pPr marL="57150" lvl="1" indent="0">
              <a:spcAft>
                <a:spcPts val="600"/>
              </a:spcAft>
              <a:buNone/>
            </a:pPr>
            <a:br>
              <a:rPr lang="en-US" sz="1050" dirty="0"/>
            </a:br>
            <a:endParaRPr lang="en-US" b="1" dirty="0"/>
          </a:p>
        </p:txBody>
      </p:sp>
      <p:sp>
        <p:nvSpPr>
          <p:cNvPr id="4" name="Text Placeholder 3">
            <a:extLst>
              <a:ext uri="{FF2B5EF4-FFF2-40B4-BE49-F238E27FC236}">
                <a16:creationId xmlns:a16="http://schemas.microsoft.com/office/drawing/2014/main" id="{8E97CCCD-FB12-B54A-91EB-2FC5491E8662}"/>
              </a:ext>
            </a:extLst>
          </p:cNvPr>
          <p:cNvSpPr>
            <a:spLocks noGrp="1"/>
          </p:cNvSpPr>
          <p:nvPr>
            <p:ph type="body" sz="quarter" idx="13"/>
          </p:nvPr>
        </p:nvSpPr>
        <p:spPr/>
        <p:txBody>
          <a:bodyPr/>
          <a:lstStyle/>
          <a:p>
            <a:r>
              <a:rPr lang="en-US" spc="100" dirty="0"/>
              <a:t>COMMITTEE REPORTS</a:t>
            </a:r>
          </a:p>
        </p:txBody>
      </p:sp>
      <p:sp>
        <p:nvSpPr>
          <p:cNvPr id="5" name="Content Placeholder 2">
            <a:extLst>
              <a:ext uri="{FF2B5EF4-FFF2-40B4-BE49-F238E27FC236}">
                <a16:creationId xmlns:a16="http://schemas.microsoft.com/office/drawing/2014/main" id="{3D4A45A3-6ADE-0449-9381-C1B738825DF6}"/>
              </a:ext>
            </a:extLst>
          </p:cNvPr>
          <p:cNvSpPr txBox="1">
            <a:spLocks/>
          </p:cNvSpPr>
          <p:nvPr/>
        </p:nvSpPr>
        <p:spPr>
          <a:xfrm>
            <a:off x="5715000" y="1621971"/>
            <a:ext cx="6477000" cy="4495800"/>
          </a:xfrm>
          <a:prstGeom prst="rect">
            <a:avLst/>
          </a:prstGeom>
        </p:spPr>
        <p:txBody>
          <a:bodyPr vert="horz">
            <a:normAutofit fontScale="92500"/>
          </a:bodyPr>
          <a:lstStyle>
            <a:lvl1pPr marL="320040" indent="-320040" algn="l" rtl="0" eaLnBrk="1" latinLnBrk="0" hangingPunct="1">
              <a:spcBef>
                <a:spcPts val="700"/>
              </a:spcBef>
              <a:buClr>
                <a:schemeClr val="tx1"/>
              </a:buClr>
              <a:buSzPct val="60000"/>
              <a:buFont typeface="Courier New" panose="02070309020205020404" pitchFamily="49" charset="0"/>
              <a:buChar char="o"/>
              <a:defRPr kumimoji="0" sz="2900" kern="1200">
                <a:solidFill>
                  <a:schemeClr val="tx1"/>
                </a:solidFill>
                <a:latin typeface="Adobe Garamond Pro"/>
                <a:ea typeface="+mn-ea"/>
                <a:cs typeface="Adobe Garamond Pro"/>
              </a:defRPr>
            </a:lvl1pPr>
            <a:lvl2pPr marL="640080" indent="-274320" algn="l" rtl="0" eaLnBrk="1" latinLnBrk="0" hangingPunct="1">
              <a:spcBef>
                <a:spcPts val="550"/>
              </a:spcBef>
              <a:buClr>
                <a:schemeClr val="tx1"/>
              </a:buClr>
              <a:buSzPct val="70000"/>
              <a:buFont typeface="Courier New" panose="02070309020205020404" pitchFamily="49" charset="0"/>
              <a:buChar char="o"/>
              <a:defRPr kumimoji="0" sz="2600" kern="1200">
                <a:solidFill>
                  <a:schemeClr val="tx1"/>
                </a:solidFill>
                <a:latin typeface="Adobe Garamond Pro"/>
                <a:ea typeface="+mn-ea"/>
                <a:cs typeface="Adobe Garamond Pro"/>
              </a:defRPr>
            </a:lvl2pPr>
            <a:lvl3pPr marL="914400" indent="-228600" algn="l" rtl="0" eaLnBrk="1" latinLnBrk="0" hangingPunct="1">
              <a:spcBef>
                <a:spcPts val="500"/>
              </a:spcBef>
              <a:buClr>
                <a:schemeClr val="tx1"/>
              </a:buClr>
              <a:buSzPct val="75000"/>
              <a:buFont typeface="Courier New" panose="02070309020205020404" pitchFamily="49" charset="0"/>
              <a:buChar char="o"/>
              <a:defRPr kumimoji="0" sz="2300" kern="1200">
                <a:solidFill>
                  <a:schemeClr val="tx1"/>
                </a:solidFill>
                <a:latin typeface="Adobe Garamond Pro"/>
                <a:ea typeface="+mn-ea"/>
                <a:cs typeface="Adobe Garamond Pro"/>
              </a:defRPr>
            </a:lvl3pPr>
            <a:lvl4pPr marL="1371600" indent="-228600" algn="l" rtl="0" eaLnBrk="1" latinLnBrk="0" hangingPunct="1">
              <a:spcBef>
                <a:spcPts val="400"/>
              </a:spcBef>
              <a:buClr>
                <a:schemeClr val="tx1"/>
              </a:buClr>
              <a:buSzPct val="75000"/>
              <a:buFont typeface="Courier New" panose="02070309020205020404" pitchFamily="49" charset="0"/>
              <a:buChar char="o"/>
              <a:defRPr kumimoji="0" sz="2000" kern="1200">
                <a:solidFill>
                  <a:schemeClr val="tx1"/>
                </a:solidFill>
                <a:latin typeface="Adobe Garamond Pro"/>
                <a:ea typeface="+mn-ea"/>
                <a:cs typeface="Adobe Garamond Pro"/>
              </a:defRPr>
            </a:lvl4pPr>
            <a:lvl5pPr marL="1828800" indent="-228600" algn="l" rtl="0" eaLnBrk="1" latinLnBrk="0" hangingPunct="1">
              <a:spcBef>
                <a:spcPts val="400"/>
              </a:spcBef>
              <a:buClr>
                <a:schemeClr val="tx1"/>
              </a:buClr>
              <a:buSzPct val="65000"/>
              <a:buFont typeface="Courier New" panose="02070309020205020404" pitchFamily="49" charset="0"/>
              <a:buChar char="o"/>
              <a:defRPr kumimoji="0" sz="2000" kern="1200">
                <a:solidFill>
                  <a:schemeClr val="tx1"/>
                </a:solidFill>
                <a:latin typeface="Adobe Garamond Pro"/>
                <a:ea typeface="+mn-ea"/>
                <a:cs typeface="Adobe Garamond Pro"/>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1200"/>
              </a:spcAft>
              <a:buFont typeface="Courier New" panose="02070309020205020404" pitchFamily="49" charset="0"/>
              <a:buNone/>
            </a:pPr>
            <a:r>
              <a:rPr lang="en-US" b="1" dirty="0"/>
              <a:t>Homeowners with structures on HOA property.  </a:t>
            </a:r>
          </a:p>
          <a:p>
            <a:pPr fontAlgn="auto">
              <a:spcAft>
                <a:spcPts val="1200"/>
              </a:spcAft>
            </a:pPr>
            <a:r>
              <a:rPr lang="en-US" dirty="0"/>
              <a:t>We addressed each of the situations based on their distinct circumstances (1 remains open – shed/fence)</a:t>
            </a:r>
          </a:p>
          <a:p>
            <a:pPr lvl="1" fontAlgn="auto">
              <a:spcAft>
                <a:spcPts val="1200"/>
              </a:spcAft>
            </a:pPr>
            <a:r>
              <a:rPr lang="en-US" dirty="0"/>
              <a:t>The HOA is being added as an additional  insured on the homeowner’s insurance policy</a:t>
            </a:r>
          </a:p>
          <a:p>
            <a:pPr lvl="1" fontAlgn="auto">
              <a:spcAft>
                <a:spcPts val="1200"/>
              </a:spcAft>
            </a:pPr>
            <a:r>
              <a:rPr lang="en-US" dirty="0"/>
              <a:t>The structures must be removed PRIOR to the homeowner selling</a:t>
            </a:r>
          </a:p>
        </p:txBody>
      </p:sp>
    </p:spTree>
    <p:extLst>
      <p:ext uri="{BB962C8B-B14F-4D97-AF65-F5344CB8AC3E}">
        <p14:creationId xmlns:p14="http://schemas.microsoft.com/office/powerpoint/2010/main" val="18004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9E06-FBF7-4DC1-91CF-297A66AAFCC5}"/>
              </a:ext>
            </a:extLst>
          </p:cNvPr>
          <p:cNvSpPr>
            <a:spLocks noGrp="1"/>
          </p:cNvSpPr>
          <p:nvPr>
            <p:ph type="title"/>
          </p:nvPr>
        </p:nvSpPr>
        <p:spPr/>
        <p:txBody>
          <a:bodyPr>
            <a:normAutofit/>
          </a:bodyPr>
          <a:lstStyle/>
          <a:p>
            <a:r>
              <a:rPr lang="en-US" dirty="0"/>
              <a:t>EVENTS COMMITTEE</a:t>
            </a:r>
          </a:p>
        </p:txBody>
      </p:sp>
      <p:sp>
        <p:nvSpPr>
          <p:cNvPr id="3" name="Content Placeholder 2">
            <a:extLst>
              <a:ext uri="{FF2B5EF4-FFF2-40B4-BE49-F238E27FC236}">
                <a16:creationId xmlns:a16="http://schemas.microsoft.com/office/drawing/2014/main" id="{08B3DFFE-6DFD-45F0-92EB-110FC20E6350}"/>
              </a:ext>
            </a:extLst>
          </p:cNvPr>
          <p:cNvSpPr>
            <a:spLocks noGrp="1"/>
          </p:cNvSpPr>
          <p:nvPr>
            <p:ph sz="quarter" idx="1"/>
          </p:nvPr>
        </p:nvSpPr>
        <p:spPr/>
        <p:txBody>
          <a:bodyPr>
            <a:normAutofit/>
          </a:bodyPr>
          <a:lstStyle/>
          <a:p>
            <a:pPr marL="0" indent="0">
              <a:buNone/>
            </a:pPr>
            <a:r>
              <a:rPr lang="en-US" dirty="0"/>
              <a:t>Lindsay Wahler has organized &amp; run a number of events for the neighborhood over the last few years including </a:t>
            </a:r>
          </a:p>
          <a:p>
            <a:pPr lvl="1"/>
            <a:r>
              <a:rPr lang="en-US" sz="3000" dirty="0"/>
              <a:t>Easter egg hunt</a:t>
            </a:r>
          </a:p>
          <a:p>
            <a:pPr lvl="1"/>
            <a:r>
              <a:rPr lang="en-US" sz="3000" dirty="0"/>
              <a:t>A chalk party</a:t>
            </a:r>
          </a:p>
          <a:p>
            <a:pPr lvl="1"/>
            <a:r>
              <a:rPr lang="en-US" sz="3000" dirty="0"/>
              <a:t>Ice cream socials</a:t>
            </a:r>
            <a:br>
              <a:rPr lang="en-US" dirty="0"/>
            </a:br>
            <a:endParaRPr lang="en-US" dirty="0"/>
          </a:p>
          <a:p>
            <a:pPr marL="0" indent="0">
              <a:buNone/>
            </a:pPr>
            <a:r>
              <a:rPr lang="en-US" dirty="0"/>
              <a:t>More volunteers are needed </a:t>
            </a:r>
          </a:p>
          <a:p>
            <a:endParaRPr lang="en-US" sz="1500" dirty="0"/>
          </a:p>
          <a:p>
            <a:pPr marL="0" indent="0" algn="ctr">
              <a:buNone/>
            </a:pPr>
            <a:r>
              <a:rPr lang="en-US" b="1" dirty="0"/>
              <a:t>Thank you Lindsay!</a:t>
            </a:r>
          </a:p>
        </p:txBody>
      </p:sp>
      <p:sp>
        <p:nvSpPr>
          <p:cNvPr id="4" name="Text Placeholder 3">
            <a:extLst>
              <a:ext uri="{FF2B5EF4-FFF2-40B4-BE49-F238E27FC236}">
                <a16:creationId xmlns:a16="http://schemas.microsoft.com/office/drawing/2014/main" id="{CD0CD969-DDE6-1941-92D9-135E64E642FA}"/>
              </a:ext>
            </a:extLst>
          </p:cNvPr>
          <p:cNvSpPr>
            <a:spLocks noGrp="1"/>
          </p:cNvSpPr>
          <p:nvPr>
            <p:ph type="body" sz="quarter" idx="13"/>
          </p:nvPr>
        </p:nvSpPr>
        <p:spPr/>
        <p:txBody>
          <a:bodyPr/>
          <a:lstStyle/>
          <a:p>
            <a:r>
              <a:rPr lang="en-US" spc="100" dirty="0"/>
              <a:t>COMMITTEE REPORTS</a:t>
            </a:r>
          </a:p>
        </p:txBody>
      </p:sp>
      <p:pic>
        <p:nvPicPr>
          <p:cNvPr id="5" name="Picture 4">
            <a:extLst>
              <a:ext uri="{FF2B5EF4-FFF2-40B4-BE49-F238E27FC236}">
                <a16:creationId xmlns:a16="http://schemas.microsoft.com/office/drawing/2014/main" id="{2E9DAD30-DC49-FC4F-AE8C-2FC302DED3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2581610"/>
            <a:ext cx="3801208" cy="2483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7391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Playground</a:t>
            </a:r>
          </a:p>
        </p:txBody>
      </p:sp>
      <p:pic>
        <p:nvPicPr>
          <p:cNvPr id="5" name="Picture Placeholder 4"/>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8023521" y="3615691"/>
            <a:ext cx="3745907" cy="2260101"/>
          </a:xfrm>
        </p:spPr>
      </p:pic>
      <p:sp>
        <p:nvSpPr>
          <p:cNvPr id="8" name="Text Placeholder 7">
            <a:extLst>
              <a:ext uri="{FF2B5EF4-FFF2-40B4-BE49-F238E27FC236}">
                <a16:creationId xmlns:a16="http://schemas.microsoft.com/office/drawing/2014/main" id="{DDE207ED-F26A-1D47-A9DA-1321B8AB35D7}"/>
              </a:ext>
            </a:extLst>
          </p:cNvPr>
          <p:cNvSpPr>
            <a:spLocks noGrp="1"/>
          </p:cNvSpPr>
          <p:nvPr>
            <p:ph type="body" sz="quarter" idx="13"/>
          </p:nvPr>
        </p:nvSpPr>
        <p:spPr/>
        <p:txBody>
          <a:bodyPr>
            <a:normAutofit/>
          </a:bodyPr>
          <a:lstStyle/>
          <a:p>
            <a:endParaRPr lang="en-US" dirty="0"/>
          </a:p>
        </p:txBody>
      </p:sp>
      <p:sp>
        <p:nvSpPr>
          <p:cNvPr id="9" name="TextBox 8">
            <a:extLst>
              <a:ext uri="{FF2B5EF4-FFF2-40B4-BE49-F238E27FC236}">
                <a16:creationId xmlns:a16="http://schemas.microsoft.com/office/drawing/2014/main" id="{34BEE9C5-16C1-9D48-B9D1-1C96525627FD}"/>
              </a:ext>
            </a:extLst>
          </p:cNvPr>
          <p:cNvSpPr txBox="1"/>
          <p:nvPr/>
        </p:nvSpPr>
        <p:spPr>
          <a:xfrm>
            <a:off x="4953000" y="2057400"/>
            <a:ext cx="6629400" cy="3447098"/>
          </a:xfrm>
          <a:prstGeom prst="rect">
            <a:avLst/>
          </a:prstGeom>
          <a:noFill/>
        </p:spPr>
        <p:txBody>
          <a:bodyPr wrap="square" rtlCol="0">
            <a:spAutoFit/>
          </a:bodyPr>
          <a:lstStyle/>
          <a:p>
            <a:pPr marL="0" indent="0">
              <a:buClr>
                <a:schemeClr val="tx1"/>
              </a:buClr>
              <a:buNone/>
            </a:pPr>
            <a:r>
              <a:rPr lang="en-US" sz="2000" dirty="0"/>
              <a:t>Proposed installation of a smaller play-set for 10-years or younger.</a:t>
            </a:r>
          </a:p>
          <a:p>
            <a:pPr marL="0" indent="0">
              <a:buClr>
                <a:schemeClr val="tx1"/>
              </a:buClr>
              <a:buNone/>
            </a:pPr>
            <a:endParaRPr lang="en-US" sz="2000" dirty="0"/>
          </a:p>
          <a:p>
            <a:pPr marL="514350" indent="-514350">
              <a:spcBef>
                <a:spcPts val="600"/>
              </a:spcBef>
              <a:spcAft>
                <a:spcPts val="600"/>
              </a:spcAft>
              <a:buClr>
                <a:schemeClr val="tx1"/>
              </a:buClr>
              <a:buSzPct val="100000"/>
              <a:buFont typeface="+mj-lt"/>
              <a:buAutoNum type="arabicPeriod"/>
            </a:pPr>
            <a:r>
              <a:rPr lang="en-US" sz="2000" dirty="0"/>
              <a:t>Donation of “Like New” Needed</a:t>
            </a:r>
          </a:p>
          <a:p>
            <a:pPr marL="514350" indent="-514350">
              <a:spcBef>
                <a:spcPts val="600"/>
              </a:spcBef>
              <a:spcAft>
                <a:spcPts val="600"/>
              </a:spcAft>
              <a:buClr>
                <a:schemeClr val="tx1"/>
              </a:buClr>
              <a:buSzPct val="100000"/>
              <a:buFont typeface="+mj-lt"/>
              <a:buAutoNum type="arabicPeriod"/>
            </a:pPr>
            <a:r>
              <a:rPr lang="en-US" sz="2000" dirty="0"/>
              <a:t>Volunteers to install</a:t>
            </a:r>
          </a:p>
          <a:p>
            <a:pPr marL="514350" indent="-514350">
              <a:spcBef>
                <a:spcPts val="600"/>
              </a:spcBef>
              <a:spcAft>
                <a:spcPts val="600"/>
              </a:spcAft>
              <a:buClr>
                <a:schemeClr val="tx1"/>
              </a:buClr>
              <a:buSzPct val="100000"/>
              <a:buFont typeface="+mj-lt"/>
              <a:buAutoNum type="arabicPeriod"/>
            </a:pPr>
            <a:r>
              <a:rPr lang="en-US" sz="2000" dirty="0"/>
              <a:t>Playground Set</a:t>
            </a:r>
          </a:p>
          <a:p>
            <a:pPr marL="514350" indent="-514350">
              <a:spcBef>
                <a:spcPts val="600"/>
              </a:spcBef>
              <a:spcAft>
                <a:spcPts val="600"/>
              </a:spcAft>
              <a:buClr>
                <a:schemeClr val="tx1"/>
              </a:buClr>
              <a:buSzPct val="100000"/>
              <a:buFont typeface="+mj-lt"/>
              <a:buAutoNum type="arabicPeriod"/>
            </a:pPr>
            <a:r>
              <a:rPr lang="en-US" sz="2000" dirty="0"/>
              <a:t>Install Fence</a:t>
            </a:r>
          </a:p>
          <a:p>
            <a:pPr>
              <a:buClr>
                <a:schemeClr val="tx1"/>
              </a:buClr>
            </a:pPr>
            <a:endParaRPr lang="en-US" sz="2000" dirty="0"/>
          </a:p>
          <a:p>
            <a:pPr>
              <a:buClr>
                <a:schemeClr val="tx1"/>
              </a:buClr>
            </a:pPr>
            <a:endParaRPr lang="en-US" sz="2000" dirty="0"/>
          </a:p>
        </p:txBody>
      </p:sp>
      <p:pic>
        <p:nvPicPr>
          <p:cNvPr id="11" name="Picture 10">
            <a:extLst>
              <a:ext uri="{FF2B5EF4-FFF2-40B4-BE49-F238E27FC236}">
                <a16:creationId xmlns:a16="http://schemas.microsoft.com/office/drawing/2014/main" id="{BC8147D8-2496-7D4E-8D34-5A85146759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572" y="2415597"/>
            <a:ext cx="4251526" cy="2400187"/>
          </a:xfrm>
          <a:prstGeom prst="rect">
            <a:avLst/>
          </a:prstGeom>
        </p:spPr>
      </p:pic>
      <p:pic>
        <p:nvPicPr>
          <p:cNvPr id="12" name="Picture 11">
            <a:extLst>
              <a:ext uri="{FF2B5EF4-FFF2-40B4-BE49-F238E27FC236}">
                <a16:creationId xmlns:a16="http://schemas.microsoft.com/office/drawing/2014/main" id="{51CBB55A-C50C-3646-967B-815305B07C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637692">
            <a:off x="1005248" y="3388046"/>
            <a:ext cx="409588" cy="401396"/>
          </a:xfrm>
          <a:prstGeom prst="rect">
            <a:avLst/>
          </a:prstGeom>
          <a:ln w="34925">
            <a:solidFill>
              <a:srgbClr val="FFFF00"/>
            </a:solidFill>
          </a:ln>
        </p:spPr>
      </p:pic>
      <p:sp>
        <p:nvSpPr>
          <p:cNvPr id="13" name="Rectangle 12">
            <a:extLst>
              <a:ext uri="{FF2B5EF4-FFF2-40B4-BE49-F238E27FC236}">
                <a16:creationId xmlns:a16="http://schemas.microsoft.com/office/drawing/2014/main" id="{B9A4558A-7301-9446-9BC5-46EC1CE82483}"/>
              </a:ext>
            </a:extLst>
          </p:cNvPr>
          <p:cNvSpPr/>
          <p:nvPr/>
        </p:nvSpPr>
        <p:spPr>
          <a:xfrm rot="15797965">
            <a:off x="2713555" y="3010947"/>
            <a:ext cx="697282" cy="115559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96129FB-A916-8346-A33E-4B03E5D9F8C9}"/>
              </a:ext>
            </a:extLst>
          </p:cNvPr>
          <p:cNvCxnSpPr>
            <a:cxnSpLocks/>
          </p:cNvCxnSpPr>
          <p:nvPr/>
        </p:nvCxnSpPr>
        <p:spPr>
          <a:xfrm>
            <a:off x="3808299" y="3091600"/>
            <a:ext cx="127214" cy="9942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DEA28E41-D4B0-ED43-96C2-4FE499B41FCA}"/>
              </a:ext>
            </a:extLst>
          </p:cNvPr>
          <p:cNvCxnSpPr>
            <a:cxnSpLocks/>
            <a:endCxn id="12" idx="3"/>
          </p:cNvCxnSpPr>
          <p:nvPr/>
        </p:nvCxnSpPr>
        <p:spPr>
          <a:xfrm rot="10800000" flipV="1">
            <a:off x="1236046" y="2044302"/>
            <a:ext cx="4859956" cy="1341306"/>
          </a:xfrm>
          <a:prstGeom prst="bentConnector2">
            <a:avLst/>
          </a:prstGeom>
          <a:ln w="38100">
            <a:solidFill>
              <a:srgbClr val="FFFF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01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2958-A13C-8445-8C53-18029F7B36EA}"/>
              </a:ext>
            </a:extLst>
          </p:cNvPr>
          <p:cNvSpPr>
            <a:spLocks noGrp="1"/>
          </p:cNvSpPr>
          <p:nvPr>
            <p:ph type="title"/>
          </p:nvPr>
        </p:nvSpPr>
        <p:spPr/>
        <p:txBody>
          <a:bodyPr>
            <a:normAutofit/>
          </a:bodyPr>
          <a:lstStyle/>
          <a:p>
            <a:r>
              <a:rPr lang="en-US" sz="3200" dirty="0"/>
              <a:t>Sports &amp; Events Court</a:t>
            </a:r>
          </a:p>
        </p:txBody>
      </p:sp>
      <p:sp>
        <p:nvSpPr>
          <p:cNvPr id="11" name="Text Placeholder 10">
            <a:extLst>
              <a:ext uri="{FF2B5EF4-FFF2-40B4-BE49-F238E27FC236}">
                <a16:creationId xmlns:a16="http://schemas.microsoft.com/office/drawing/2014/main" id="{CB9EE140-A008-9A48-83DF-D67D41608976}"/>
              </a:ext>
            </a:extLst>
          </p:cNvPr>
          <p:cNvSpPr>
            <a:spLocks noGrp="1"/>
          </p:cNvSpPr>
          <p:nvPr>
            <p:ph type="body" sz="quarter" idx="13"/>
          </p:nvPr>
        </p:nvSpPr>
        <p:spPr/>
        <p:txBody>
          <a:bodyPr/>
          <a:lstStyle/>
          <a:p>
            <a:r>
              <a:rPr lang="en-US" spc="100" dirty="0"/>
              <a:t>COMMITTEE REPORTS</a:t>
            </a:r>
          </a:p>
        </p:txBody>
      </p:sp>
      <p:pic>
        <p:nvPicPr>
          <p:cNvPr id="4" name="Picture 3">
            <a:extLst>
              <a:ext uri="{FF2B5EF4-FFF2-40B4-BE49-F238E27FC236}">
                <a16:creationId xmlns:a16="http://schemas.microsoft.com/office/drawing/2014/main" id="{CB1D446A-C8C5-3241-8000-91C7B27C6B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514600"/>
            <a:ext cx="4349151"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C375F099-2998-C14C-9AD4-DAC196FFD79B}"/>
              </a:ext>
            </a:extLst>
          </p:cNvPr>
          <p:cNvSpPr txBox="1"/>
          <p:nvPr/>
        </p:nvSpPr>
        <p:spPr>
          <a:xfrm>
            <a:off x="5486400" y="1752600"/>
            <a:ext cx="6553200" cy="3893374"/>
          </a:xfrm>
          <a:prstGeom prst="rect">
            <a:avLst/>
          </a:prstGeom>
          <a:noFill/>
        </p:spPr>
        <p:txBody>
          <a:bodyPr wrap="square" rtlCol="0">
            <a:spAutoFit/>
          </a:bodyPr>
          <a:lstStyle/>
          <a:p>
            <a:r>
              <a:rPr lang="en-US" sz="2800" b="1" u="sng" dirty="0">
                <a:latin typeface="Garamond" panose="02020404030301010803" pitchFamily="18" charset="0"/>
              </a:rPr>
              <a:t>Sports Court/Events Court</a:t>
            </a:r>
          </a:p>
          <a:p>
            <a:r>
              <a:rPr lang="en-US" sz="2800" dirty="0">
                <a:latin typeface="Garamond" panose="02020404030301010803" pitchFamily="18" charset="0"/>
              </a:rPr>
              <a:t>Safe place to play &amp; gather</a:t>
            </a:r>
          </a:p>
          <a:p>
            <a:endParaRPr lang="en-US" sz="1600" dirty="0">
              <a:latin typeface="Garamond" panose="02020404030301010803" pitchFamily="18" charset="0"/>
            </a:endParaRPr>
          </a:p>
          <a:p>
            <a:pPr marL="457200" indent="-457200">
              <a:spcBef>
                <a:spcPts val="600"/>
              </a:spcBef>
              <a:spcAft>
                <a:spcPts val="600"/>
              </a:spcAft>
              <a:buFont typeface="Courier New" panose="02070309020205020404" pitchFamily="49" charset="0"/>
              <a:buChar char="o"/>
            </a:pPr>
            <a:r>
              <a:rPr lang="en-US" sz="2800" dirty="0">
                <a:latin typeface="Garamond" panose="02020404030301010803" pitchFamily="18" charset="0"/>
              </a:rPr>
              <a:t>Available to ALL kids &amp; All adults</a:t>
            </a:r>
          </a:p>
          <a:p>
            <a:pPr marL="457200" indent="-457200">
              <a:spcBef>
                <a:spcPts val="600"/>
              </a:spcBef>
              <a:spcAft>
                <a:spcPts val="600"/>
              </a:spcAft>
              <a:buFont typeface="Courier New" panose="02070309020205020404" pitchFamily="49" charset="0"/>
              <a:buChar char="o"/>
            </a:pPr>
            <a:r>
              <a:rPr lang="en-US" sz="2800" dirty="0">
                <a:latin typeface="Garamond" panose="02020404030301010803" pitchFamily="18" charset="0"/>
              </a:rPr>
              <a:t>Brings a </a:t>
            </a:r>
            <a:r>
              <a:rPr lang="en-US" sz="2800" i="1" dirty="0">
                <a:latin typeface="Garamond" panose="02020404030301010803" pitchFamily="18" charset="0"/>
              </a:rPr>
              <a:t>LIFESTYLE </a:t>
            </a:r>
            <a:r>
              <a:rPr lang="en-US" sz="2800" dirty="0">
                <a:latin typeface="Garamond" panose="02020404030301010803" pitchFamily="18" charset="0"/>
              </a:rPr>
              <a:t>to our community</a:t>
            </a:r>
          </a:p>
          <a:p>
            <a:pPr marL="457200" indent="-457200">
              <a:spcBef>
                <a:spcPts val="600"/>
              </a:spcBef>
              <a:spcAft>
                <a:spcPts val="600"/>
              </a:spcAft>
              <a:buFont typeface="Courier New" panose="02070309020205020404" pitchFamily="49" charset="0"/>
              <a:buChar char="o"/>
            </a:pPr>
            <a:r>
              <a:rPr lang="en-US" sz="2800" dirty="0">
                <a:latin typeface="Garamond" panose="02020404030301010803" pitchFamily="18" charset="0"/>
              </a:rPr>
              <a:t>Basketball, pickleball, 4-square, hockey,  yoga, shuffle-board, etc. </a:t>
            </a:r>
          </a:p>
          <a:p>
            <a:pPr marL="457200" indent="-457200">
              <a:spcBef>
                <a:spcPts val="600"/>
              </a:spcBef>
              <a:spcAft>
                <a:spcPts val="600"/>
              </a:spcAft>
              <a:buFont typeface="Courier New" panose="02070309020205020404" pitchFamily="49" charset="0"/>
              <a:buChar char="o"/>
            </a:pPr>
            <a:r>
              <a:rPr lang="en-US" sz="2800" dirty="0">
                <a:latin typeface="Garamond" panose="02020404030301010803" pitchFamily="18" charset="0"/>
              </a:rPr>
              <a:t>We already have the storage shed</a:t>
            </a:r>
            <a:endParaRPr lang="en-US" dirty="0">
              <a:latin typeface="Garamond" panose="02020404030301010803" pitchFamily="18" charset="0"/>
            </a:endParaRPr>
          </a:p>
        </p:txBody>
      </p:sp>
    </p:spTree>
    <p:extLst>
      <p:ext uri="{BB962C8B-B14F-4D97-AF65-F5344CB8AC3E}">
        <p14:creationId xmlns:p14="http://schemas.microsoft.com/office/powerpoint/2010/main" val="146927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2958-A13C-8445-8C53-18029F7B36EA}"/>
              </a:ext>
            </a:extLst>
          </p:cNvPr>
          <p:cNvSpPr>
            <a:spLocks noGrp="1"/>
          </p:cNvSpPr>
          <p:nvPr>
            <p:ph type="title"/>
          </p:nvPr>
        </p:nvSpPr>
        <p:spPr/>
        <p:txBody>
          <a:bodyPr>
            <a:normAutofit/>
          </a:bodyPr>
          <a:lstStyle/>
          <a:p>
            <a:r>
              <a:rPr lang="en-US" sz="3200" dirty="0"/>
              <a:t>Sports &amp; Events Court</a:t>
            </a:r>
          </a:p>
        </p:txBody>
      </p:sp>
      <p:sp>
        <p:nvSpPr>
          <p:cNvPr id="11" name="Text Placeholder 10">
            <a:extLst>
              <a:ext uri="{FF2B5EF4-FFF2-40B4-BE49-F238E27FC236}">
                <a16:creationId xmlns:a16="http://schemas.microsoft.com/office/drawing/2014/main" id="{CB9EE140-A008-9A48-83DF-D67D41608976}"/>
              </a:ext>
            </a:extLst>
          </p:cNvPr>
          <p:cNvSpPr>
            <a:spLocks noGrp="1"/>
          </p:cNvSpPr>
          <p:nvPr>
            <p:ph type="body" sz="quarter" idx="13"/>
          </p:nvPr>
        </p:nvSpPr>
        <p:spPr/>
        <p:txBody>
          <a:bodyPr/>
          <a:lstStyle/>
          <a:p>
            <a:r>
              <a:rPr lang="en-US" spc="100" dirty="0"/>
              <a:t>COMMITTEE REPORTS</a:t>
            </a:r>
          </a:p>
        </p:txBody>
      </p:sp>
      <p:pic>
        <p:nvPicPr>
          <p:cNvPr id="4" name="Picture 3">
            <a:extLst>
              <a:ext uri="{FF2B5EF4-FFF2-40B4-BE49-F238E27FC236}">
                <a16:creationId xmlns:a16="http://schemas.microsoft.com/office/drawing/2014/main" id="{CB1D446A-C8C5-3241-8000-91C7B27C6B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2768435"/>
            <a:ext cx="4207015" cy="22112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a:extLst>
              <a:ext uri="{FF2B5EF4-FFF2-40B4-BE49-F238E27FC236}">
                <a16:creationId xmlns:a16="http://schemas.microsoft.com/office/drawing/2014/main" id="{6E8C59EA-C9E1-CC40-90CB-980CE3056204}"/>
              </a:ext>
            </a:extLst>
          </p:cNvPr>
          <p:cNvSpPr/>
          <p:nvPr/>
        </p:nvSpPr>
        <p:spPr>
          <a:xfrm>
            <a:off x="5495692" y="1656397"/>
            <a:ext cx="6477000" cy="646331"/>
          </a:xfrm>
          <a:prstGeom prst="rect">
            <a:avLst/>
          </a:prstGeom>
        </p:spPr>
        <p:txBody>
          <a:bodyPr wrap="square">
            <a:spAutoFit/>
          </a:bodyPr>
          <a:lstStyle/>
          <a:p>
            <a:r>
              <a:rPr lang="en-US" b="1" dirty="0"/>
              <a:t>PHASE 1 - 2021		 $21,000	</a:t>
            </a:r>
            <a:r>
              <a:rPr lang="en-US" dirty="0"/>
              <a:t> </a:t>
            </a:r>
            <a:r>
              <a:rPr lang="en-US" i="1" dirty="0"/>
              <a:t>($30,000 @ $14/</a:t>
            </a:r>
            <a:r>
              <a:rPr lang="en-US" i="1" dirty="0" err="1"/>
              <a:t>sq.ft</a:t>
            </a:r>
            <a:r>
              <a:rPr lang="en-US" i="1" dirty="0"/>
              <a:t>.)</a:t>
            </a:r>
            <a:endParaRPr lang="en-US" b="1" i="1" dirty="0"/>
          </a:p>
          <a:p>
            <a:r>
              <a:rPr lang="en-US" dirty="0"/>
              <a:t>1. 60’ x 40’  concrete slab    $21,000</a:t>
            </a:r>
          </a:p>
        </p:txBody>
      </p:sp>
      <p:sp>
        <p:nvSpPr>
          <p:cNvPr id="14" name="Rectangle 13">
            <a:extLst>
              <a:ext uri="{FF2B5EF4-FFF2-40B4-BE49-F238E27FC236}">
                <a16:creationId xmlns:a16="http://schemas.microsoft.com/office/drawing/2014/main" id="{9DE41817-CD44-BC4C-9A80-B2C3DF8D27E4}"/>
              </a:ext>
            </a:extLst>
          </p:cNvPr>
          <p:cNvSpPr/>
          <p:nvPr/>
        </p:nvSpPr>
        <p:spPr>
          <a:xfrm>
            <a:off x="5495692" y="2775192"/>
            <a:ext cx="5240282" cy="1477328"/>
          </a:xfrm>
          <a:prstGeom prst="rect">
            <a:avLst/>
          </a:prstGeom>
        </p:spPr>
        <p:txBody>
          <a:bodyPr wrap="square">
            <a:spAutoFit/>
          </a:bodyPr>
          <a:lstStyle/>
          <a:p>
            <a:r>
              <a:rPr lang="en-US" b="1" dirty="0"/>
              <a:t>PHASE 2 - 2022		$9,479</a:t>
            </a:r>
            <a:r>
              <a:rPr lang="en-US" dirty="0"/>
              <a:t> </a:t>
            </a:r>
          </a:p>
          <a:p>
            <a:pPr marL="342900" indent="-342900">
              <a:buFont typeface="+mj-lt"/>
              <a:buAutoNum type="arabicPeriod"/>
            </a:pPr>
            <a:r>
              <a:rPr lang="en-US" dirty="0"/>
              <a:t>Basketball hoops 	$4,348</a:t>
            </a:r>
          </a:p>
          <a:p>
            <a:pPr marL="342900" indent="-342900">
              <a:buFont typeface="+mj-lt"/>
              <a:buAutoNum type="arabicPeriod"/>
            </a:pPr>
            <a:r>
              <a:rPr lang="en-US" dirty="0"/>
              <a:t>Final grade/topsoil	$2,298 </a:t>
            </a:r>
          </a:p>
          <a:p>
            <a:pPr marL="342900" indent="-342900">
              <a:buFont typeface="+mj-lt"/>
              <a:buAutoNum type="arabicPeriod"/>
            </a:pPr>
            <a:r>
              <a:rPr lang="en-US" dirty="0"/>
              <a:t>Privacy trees 		$1,533 </a:t>
            </a:r>
          </a:p>
          <a:p>
            <a:pPr marL="342900" indent="-342900">
              <a:buFont typeface="+mj-lt"/>
              <a:buAutoNum type="arabicPeriod"/>
            </a:pPr>
            <a:r>
              <a:rPr lang="en-US" dirty="0"/>
              <a:t>Rough grade/drainage  $1,300</a:t>
            </a:r>
          </a:p>
        </p:txBody>
      </p:sp>
      <p:sp>
        <p:nvSpPr>
          <p:cNvPr id="15" name="TextBox 14">
            <a:extLst>
              <a:ext uri="{FF2B5EF4-FFF2-40B4-BE49-F238E27FC236}">
                <a16:creationId xmlns:a16="http://schemas.microsoft.com/office/drawing/2014/main" id="{B10F6B76-DCA3-864B-B6F3-7B9062A7707D}"/>
              </a:ext>
            </a:extLst>
          </p:cNvPr>
          <p:cNvSpPr txBox="1"/>
          <p:nvPr/>
        </p:nvSpPr>
        <p:spPr>
          <a:xfrm>
            <a:off x="5495692" y="4636417"/>
            <a:ext cx="6611882" cy="923330"/>
          </a:xfrm>
          <a:prstGeom prst="rect">
            <a:avLst/>
          </a:prstGeom>
          <a:noFill/>
        </p:spPr>
        <p:txBody>
          <a:bodyPr wrap="square" rtlCol="0">
            <a:spAutoFit/>
          </a:bodyPr>
          <a:lstStyle/>
          <a:p>
            <a:r>
              <a:rPr lang="en-US" b="1" dirty="0"/>
              <a:t>PHASE 3		To Be Determined</a:t>
            </a:r>
          </a:p>
          <a:p>
            <a:r>
              <a:rPr lang="en-US" dirty="0"/>
              <a:t>Fencing			$10k included in budget</a:t>
            </a:r>
          </a:p>
          <a:p>
            <a:r>
              <a:rPr lang="en-US" dirty="0"/>
              <a:t>Custom sports court </a:t>
            </a:r>
            <a:r>
              <a:rPr lang="en-US" i="1" dirty="0"/>
              <a:t>(volunteered installed)</a:t>
            </a:r>
            <a:endParaRPr lang="en-US" dirty="0"/>
          </a:p>
        </p:txBody>
      </p:sp>
    </p:spTree>
    <p:extLst>
      <p:ext uri="{BB962C8B-B14F-4D97-AF65-F5344CB8AC3E}">
        <p14:creationId xmlns:p14="http://schemas.microsoft.com/office/powerpoint/2010/main" val="359454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2958-A13C-8445-8C53-18029F7B36EA}"/>
              </a:ext>
            </a:extLst>
          </p:cNvPr>
          <p:cNvSpPr>
            <a:spLocks noGrp="1"/>
          </p:cNvSpPr>
          <p:nvPr>
            <p:ph type="title"/>
          </p:nvPr>
        </p:nvSpPr>
        <p:spPr/>
        <p:txBody>
          <a:bodyPr/>
          <a:lstStyle/>
          <a:p>
            <a:r>
              <a:rPr lang="en-US" dirty="0"/>
              <a:t>Sports &amp; Events Court</a:t>
            </a:r>
          </a:p>
        </p:txBody>
      </p:sp>
      <p:sp>
        <p:nvSpPr>
          <p:cNvPr id="8" name="Text Placeholder 7">
            <a:extLst>
              <a:ext uri="{FF2B5EF4-FFF2-40B4-BE49-F238E27FC236}">
                <a16:creationId xmlns:a16="http://schemas.microsoft.com/office/drawing/2014/main" id="{9B259ED2-5452-BB4A-A9D8-408E96A90EC2}"/>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80BC7CC2-7AA7-C74D-AF6B-7649E715A3E0}"/>
              </a:ext>
            </a:extLst>
          </p:cNvPr>
          <p:cNvPicPr>
            <a:picLocks noChangeAspect="1"/>
          </p:cNvPicPr>
          <p:nvPr/>
        </p:nvPicPr>
        <p:blipFill>
          <a:blip r:embed="rId2"/>
          <a:stretch>
            <a:fillRect/>
          </a:stretch>
        </p:blipFill>
        <p:spPr>
          <a:xfrm>
            <a:off x="5746906" y="1343590"/>
            <a:ext cx="6445094" cy="4656064"/>
          </a:xfrm>
          <a:prstGeom prst="rect">
            <a:avLst/>
          </a:prstGeom>
        </p:spPr>
      </p:pic>
      <p:pic>
        <p:nvPicPr>
          <p:cNvPr id="10" name="Picture 9">
            <a:extLst>
              <a:ext uri="{FF2B5EF4-FFF2-40B4-BE49-F238E27FC236}">
                <a16:creationId xmlns:a16="http://schemas.microsoft.com/office/drawing/2014/main" id="{7DA8BA7E-BD1C-1C4C-8294-7B8CB5B6205D}"/>
              </a:ext>
            </a:extLst>
          </p:cNvPr>
          <p:cNvPicPr>
            <a:picLocks noChangeAspect="1"/>
          </p:cNvPicPr>
          <p:nvPr/>
        </p:nvPicPr>
        <p:blipFill>
          <a:blip r:embed="rId3"/>
          <a:stretch>
            <a:fillRect/>
          </a:stretch>
        </p:blipFill>
        <p:spPr>
          <a:xfrm>
            <a:off x="529336" y="2112640"/>
            <a:ext cx="4801669" cy="3327400"/>
          </a:xfrm>
          <a:prstGeom prst="rect">
            <a:avLst/>
          </a:prstGeom>
        </p:spPr>
      </p:pic>
    </p:spTree>
    <p:extLst>
      <p:ext uri="{BB962C8B-B14F-4D97-AF65-F5344CB8AC3E}">
        <p14:creationId xmlns:p14="http://schemas.microsoft.com/office/powerpoint/2010/main" val="1154635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356D-B356-4F71-97E1-36CEC4BD09B6}"/>
              </a:ext>
            </a:extLst>
          </p:cNvPr>
          <p:cNvSpPr>
            <a:spLocks noGrp="1"/>
          </p:cNvSpPr>
          <p:nvPr>
            <p:ph type="title"/>
          </p:nvPr>
        </p:nvSpPr>
        <p:spPr/>
        <p:txBody>
          <a:bodyPr/>
          <a:lstStyle/>
          <a:p>
            <a:r>
              <a:rPr lang="en-US" dirty="0"/>
              <a:t>Street Lighting</a:t>
            </a:r>
          </a:p>
        </p:txBody>
      </p:sp>
      <p:sp>
        <p:nvSpPr>
          <p:cNvPr id="3" name="Content Placeholder 2">
            <a:extLst>
              <a:ext uri="{FF2B5EF4-FFF2-40B4-BE49-F238E27FC236}">
                <a16:creationId xmlns:a16="http://schemas.microsoft.com/office/drawing/2014/main" id="{AC63D73E-DE5C-4A9D-BEA4-BBFD7531EF5E}"/>
              </a:ext>
            </a:extLst>
          </p:cNvPr>
          <p:cNvSpPr>
            <a:spLocks noGrp="1"/>
          </p:cNvSpPr>
          <p:nvPr>
            <p:ph sz="quarter" idx="1"/>
          </p:nvPr>
        </p:nvSpPr>
        <p:spPr/>
        <p:txBody>
          <a:bodyPr>
            <a:normAutofit/>
          </a:bodyPr>
          <a:lstStyle/>
          <a:p>
            <a:r>
              <a:rPr lang="en-US" dirty="0"/>
              <a:t>Street Lighting</a:t>
            </a:r>
          </a:p>
          <a:p>
            <a:pPr lvl="1"/>
            <a:r>
              <a:rPr lang="en-US" dirty="0"/>
              <a:t>Town of Hamburg LED light project was completed.</a:t>
            </a:r>
          </a:p>
          <a:p>
            <a:pPr lvl="1"/>
            <a:endParaRPr lang="en-US" dirty="0"/>
          </a:p>
          <a:p>
            <a:pPr lvl="1"/>
            <a:r>
              <a:rPr lang="en-US" dirty="0"/>
              <a:t>Replacement of streetlight heads</a:t>
            </a:r>
          </a:p>
          <a:p>
            <a:pPr lvl="2"/>
            <a:r>
              <a:rPr lang="en-US" sz="2400" dirty="0"/>
              <a:t>The board will be researching options to replace the streetlight heads &amp; possibly adding a base.</a:t>
            </a:r>
          </a:p>
          <a:p>
            <a:pPr lvl="2"/>
            <a:r>
              <a:rPr lang="en-US" sz="2400" dirty="0"/>
              <a:t>There are 37 streetlights in our development.  Rough estimates to replace the heads is $1,500 to $2,000 each.</a:t>
            </a:r>
          </a:p>
          <a:p>
            <a:endParaRPr lang="en-US" dirty="0"/>
          </a:p>
        </p:txBody>
      </p:sp>
    </p:spTree>
    <p:extLst>
      <p:ext uri="{BB962C8B-B14F-4D97-AF65-F5344CB8AC3E}">
        <p14:creationId xmlns:p14="http://schemas.microsoft.com/office/powerpoint/2010/main" val="389265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9843-B374-0285-77F2-A1F907212710}"/>
              </a:ext>
            </a:extLst>
          </p:cNvPr>
          <p:cNvSpPr>
            <a:spLocks noGrp="1"/>
          </p:cNvSpPr>
          <p:nvPr>
            <p:ph type="title"/>
          </p:nvPr>
        </p:nvSpPr>
        <p:spPr/>
        <p:txBody>
          <a:bodyPr/>
          <a:lstStyle/>
          <a:p>
            <a:r>
              <a:rPr lang="en-US" dirty="0"/>
              <a:t>Amsdell Road School Safety Project</a:t>
            </a:r>
          </a:p>
        </p:txBody>
      </p:sp>
      <p:sp>
        <p:nvSpPr>
          <p:cNvPr id="3" name="Content Placeholder 2">
            <a:extLst>
              <a:ext uri="{FF2B5EF4-FFF2-40B4-BE49-F238E27FC236}">
                <a16:creationId xmlns:a16="http://schemas.microsoft.com/office/drawing/2014/main" id="{B1208353-16E6-A67E-55C6-B45465DF8E3C}"/>
              </a:ext>
            </a:extLst>
          </p:cNvPr>
          <p:cNvSpPr>
            <a:spLocks noGrp="1"/>
          </p:cNvSpPr>
          <p:nvPr>
            <p:ph sz="quarter" idx="1"/>
          </p:nvPr>
        </p:nvSpPr>
        <p:spPr/>
        <p:txBody>
          <a:bodyPr>
            <a:normAutofit lnSpcReduction="10000"/>
          </a:bodyPr>
          <a:lstStyle/>
          <a:p>
            <a:r>
              <a:rPr lang="en-US" dirty="0"/>
              <a:t>Town has $550k in funding to address Cloverbank &amp; Amsdell Road school safety issues. A committee was set up to determine the use of the funds - the vast majority of which will be spent on Amsdell Road. Don is on the committee along with fellow homeowners Elizabeth Farrell Lorentz (town councilwoman) &amp; Karen Jones. The plan was finalized &amp; will include sidewalks from the railroad overpass to Route 20 and the construction of traffic calming features like a chicane and the construction of 2 crosswalks. One of the crosswalks will be at our entrance at Amsdell. The committee has issued requests for proposals for this work.</a:t>
            </a:r>
          </a:p>
        </p:txBody>
      </p:sp>
      <p:sp>
        <p:nvSpPr>
          <p:cNvPr id="4" name="Text Placeholder 3">
            <a:extLst>
              <a:ext uri="{FF2B5EF4-FFF2-40B4-BE49-F238E27FC236}">
                <a16:creationId xmlns:a16="http://schemas.microsoft.com/office/drawing/2014/main" id="{B27EE0B0-AB47-5FE1-6D8C-A9E16E89D23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4270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21BB-5424-959F-18BD-3E15F9549AEA}"/>
              </a:ext>
            </a:extLst>
          </p:cNvPr>
          <p:cNvSpPr>
            <a:spLocks noGrp="1"/>
          </p:cNvSpPr>
          <p:nvPr>
            <p:ph type="title"/>
          </p:nvPr>
        </p:nvSpPr>
        <p:spPr/>
        <p:txBody>
          <a:bodyPr/>
          <a:lstStyle/>
          <a:p>
            <a:r>
              <a:rPr lang="en-US" dirty="0"/>
              <a:t>Culvert Flooding </a:t>
            </a:r>
          </a:p>
        </p:txBody>
      </p:sp>
      <p:sp>
        <p:nvSpPr>
          <p:cNvPr id="3" name="Content Placeholder 2">
            <a:extLst>
              <a:ext uri="{FF2B5EF4-FFF2-40B4-BE49-F238E27FC236}">
                <a16:creationId xmlns:a16="http://schemas.microsoft.com/office/drawing/2014/main" id="{18F9B447-C157-8DDB-976F-04E61B0CB7B6}"/>
              </a:ext>
            </a:extLst>
          </p:cNvPr>
          <p:cNvSpPr>
            <a:spLocks noGrp="1"/>
          </p:cNvSpPr>
          <p:nvPr>
            <p:ph sz="quarter" idx="1"/>
          </p:nvPr>
        </p:nvSpPr>
        <p:spPr/>
        <p:txBody>
          <a:bodyPr/>
          <a:lstStyle/>
          <a:p>
            <a:r>
              <a:rPr lang="en-US" dirty="0"/>
              <a:t>Per discussions with the town, the county is responsible for clearing the culvert under the Amsdell Road entrance to prevent the flooding we’ve had in the past.  The latest information we have is that the county was looking for a contactor to do the work.</a:t>
            </a:r>
          </a:p>
        </p:txBody>
      </p:sp>
      <p:sp>
        <p:nvSpPr>
          <p:cNvPr id="4" name="Text Placeholder 3">
            <a:extLst>
              <a:ext uri="{FF2B5EF4-FFF2-40B4-BE49-F238E27FC236}">
                <a16:creationId xmlns:a16="http://schemas.microsoft.com/office/drawing/2014/main" id="{8922CFD3-6E83-1A4B-43F8-11B7A22E900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077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6551F-7E40-A947-967C-0067BCD24C77}"/>
              </a:ext>
            </a:extLst>
          </p:cNvPr>
          <p:cNvSpPr>
            <a:spLocks noGrp="1"/>
          </p:cNvSpPr>
          <p:nvPr>
            <p:ph type="title"/>
          </p:nvPr>
        </p:nvSpPr>
        <p:spPr/>
        <p:txBody>
          <a:bodyPr>
            <a:normAutofit/>
          </a:bodyPr>
          <a:lstStyle/>
          <a:p>
            <a:r>
              <a:rPr lang="en-US" dirty="0"/>
              <a:t>General Neighborhood Reminders</a:t>
            </a:r>
          </a:p>
        </p:txBody>
      </p:sp>
      <p:sp>
        <p:nvSpPr>
          <p:cNvPr id="5" name="Text Placeholder 4">
            <a:extLst>
              <a:ext uri="{FF2B5EF4-FFF2-40B4-BE49-F238E27FC236}">
                <a16:creationId xmlns:a16="http://schemas.microsoft.com/office/drawing/2014/main" id="{53E58472-9901-DC4E-B53C-0AA9DE3DE223}"/>
              </a:ext>
            </a:extLst>
          </p:cNvPr>
          <p:cNvSpPr>
            <a:spLocks noGrp="1"/>
          </p:cNvSpPr>
          <p:nvPr>
            <p:ph sz="quarter" idx="1"/>
          </p:nvPr>
        </p:nvSpPr>
        <p:spPr>
          <a:xfrm>
            <a:off x="1905000" y="1600200"/>
            <a:ext cx="25755600" cy="15697200"/>
          </a:xfrm>
        </p:spPr>
        <p:txBody>
          <a:bodyPr/>
          <a:lstStyle/>
          <a:p>
            <a:r>
              <a:rPr lang="en-US" dirty="0"/>
              <a:t>Rules are on the website - BriercliffHomeowners.com</a:t>
            </a:r>
          </a:p>
          <a:p>
            <a:pPr lvl="1"/>
            <a:r>
              <a:rPr lang="en-US" dirty="0"/>
              <a:t>Enforcement of the rules is necessary to maintain </a:t>
            </a:r>
          </a:p>
          <a:p>
            <a:pPr marL="365760" lvl="1" indent="0">
              <a:buNone/>
            </a:pPr>
            <a:r>
              <a:rPr lang="en-US" dirty="0"/>
              <a:t>   property values.  </a:t>
            </a:r>
            <a:br>
              <a:rPr lang="en-US" dirty="0"/>
            </a:br>
            <a:endParaRPr lang="en-US" dirty="0"/>
          </a:p>
          <a:p>
            <a:r>
              <a:rPr lang="en-US" dirty="0" err="1"/>
              <a:t>Facebook.com</a:t>
            </a:r>
            <a:r>
              <a:rPr lang="en-US" dirty="0"/>
              <a:t>/</a:t>
            </a:r>
            <a:r>
              <a:rPr lang="en-US" dirty="0" err="1"/>
              <a:t>BriercliffHOA</a:t>
            </a:r>
            <a:r>
              <a:rPr lang="en-US" dirty="0"/>
              <a:t> </a:t>
            </a:r>
            <a:br>
              <a:rPr lang="en-US" dirty="0"/>
            </a:br>
            <a:r>
              <a:rPr lang="en-US" dirty="0"/>
              <a:t>or search for </a:t>
            </a:r>
            <a:r>
              <a:rPr lang="en-US" dirty="0" err="1"/>
              <a:t>BriercliffHOA</a:t>
            </a:r>
            <a:r>
              <a:rPr lang="en-US" dirty="0"/>
              <a:t> on your Facebook page </a:t>
            </a:r>
          </a:p>
          <a:p>
            <a:pPr lvl="1"/>
            <a:r>
              <a:rPr lang="en-US" dirty="0"/>
              <a:t>Request to Join</a:t>
            </a:r>
          </a:p>
        </p:txBody>
      </p:sp>
    </p:spTree>
    <p:extLst>
      <p:ext uri="{BB962C8B-B14F-4D97-AF65-F5344CB8AC3E}">
        <p14:creationId xmlns:p14="http://schemas.microsoft.com/office/powerpoint/2010/main" val="163122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Rectangle 8"/>
          <p:cNvSpPr>
            <a:spLocks noGrp="1" noChangeArrowheads="1"/>
          </p:cNvSpPr>
          <p:nvPr>
            <p:ph type="subTitle" idx="1"/>
          </p:nvPr>
        </p:nvSpPr>
        <p:spPr/>
        <p:txBody>
          <a:bodyPr>
            <a:noAutofit/>
          </a:bodyPr>
          <a:lstStyle/>
          <a:p>
            <a:pPr>
              <a:lnSpc>
                <a:spcPct val="80000"/>
              </a:lnSpc>
            </a:pPr>
            <a:r>
              <a:rPr lang="en-US" sz="2800" b="1" dirty="0">
                <a:latin typeface="Garamond" panose="02020404030301010803" pitchFamily="18" charset="0"/>
              </a:rPr>
              <a:t>AGENDA</a:t>
            </a:r>
          </a:p>
        </p:txBody>
      </p:sp>
      <p:sp>
        <p:nvSpPr>
          <p:cNvPr id="5" name="TextBox 4">
            <a:extLst>
              <a:ext uri="{FF2B5EF4-FFF2-40B4-BE49-F238E27FC236}">
                <a16:creationId xmlns:a16="http://schemas.microsoft.com/office/drawing/2014/main" id="{7AB84B84-0403-BC48-AD25-2A280588F20D}"/>
              </a:ext>
            </a:extLst>
          </p:cNvPr>
          <p:cNvSpPr txBox="1"/>
          <p:nvPr/>
        </p:nvSpPr>
        <p:spPr>
          <a:xfrm>
            <a:off x="3886200" y="136677"/>
            <a:ext cx="8305800" cy="5127237"/>
          </a:xfrm>
          <a:prstGeom prst="rect">
            <a:avLst/>
          </a:prstGeom>
          <a:noFill/>
        </p:spPr>
        <p:txBody>
          <a:bodyPr wrap="square">
            <a:spAutoFit/>
          </a:bodyPr>
          <a:lstStyle/>
          <a:p>
            <a:pPr marL="457200" indent="-457200">
              <a:lnSpc>
                <a:spcPct val="150000"/>
              </a:lnSpc>
              <a:buFont typeface="+mj-lt"/>
              <a:buAutoNum type="arabicPeriod"/>
            </a:pPr>
            <a:r>
              <a:rPr lang="en-US" sz="2000" b="1" dirty="0">
                <a:solidFill>
                  <a:schemeClr val="bg1"/>
                </a:solidFill>
                <a:latin typeface="Garamond" panose="02020404030301010803" pitchFamily="18" charset="0"/>
              </a:rPr>
              <a:t>HOA’S MISSION &amp; ROLE</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BOARD MEMBERS INTRODUCTIONS</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COMMITTEE REPORTS</a:t>
            </a:r>
          </a:p>
          <a:p>
            <a:pPr marL="914400" lvl="1" indent="-457200">
              <a:lnSpc>
                <a:spcPct val="150000"/>
              </a:lnSpc>
              <a:buFont typeface="Arial" panose="020B0604020202020204" pitchFamily="34" charset="0"/>
              <a:buChar char="•"/>
            </a:pPr>
            <a:r>
              <a:rPr lang="en-US" sz="2000" b="1" dirty="0">
                <a:solidFill>
                  <a:schemeClr val="bg1"/>
                </a:solidFill>
                <a:latin typeface="Garamond" panose="02020404030301010803" pitchFamily="18" charset="0"/>
              </a:rPr>
              <a:t>SUNSHINE, GREEN SPACE, ARCHITECTURAL &amp; EVENTS</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AMSDELL ROAD SCHOOL SAFETY PROJECT</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CULVERT FLOODING</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RULES/PAPERWORK/VOLUNTEERING</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2023 ACTUAL TO BUDGET REVIEW</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2024 BUDGET &amp; VOTE RESULTS</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DATO DEVELOPMENT UPDATE</a:t>
            </a:r>
          </a:p>
          <a:p>
            <a:pPr marL="457200" indent="-457200">
              <a:lnSpc>
                <a:spcPct val="150000"/>
              </a:lnSpc>
              <a:buFont typeface="+mj-lt"/>
              <a:buAutoNum type="arabicPeriod"/>
            </a:pPr>
            <a:r>
              <a:rPr lang="en-US" sz="2000" b="1" dirty="0">
                <a:solidFill>
                  <a:schemeClr val="bg1"/>
                </a:solidFill>
                <a:latin typeface="Garamond" panose="02020404030301010803" pitchFamily="18" charset="0"/>
              </a:rPr>
              <a:t>QUESTIONS &amp; ANSWERS</a:t>
            </a:r>
            <a:endParaRPr lang="en-US" sz="2000" b="1" dirty="0">
              <a:latin typeface="Garamond" panose="02020404030301010803" pitchFamily="18" charset="0"/>
            </a:endParaRPr>
          </a:p>
        </p:txBody>
      </p:sp>
    </p:spTree>
    <p:extLst>
      <p:ext uri="{BB962C8B-B14F-4D97-AF65-F5344CB8AC3E}">
        <p14:creationId xmlns:p14="http://schemas.microsoft.com/office/powerpoint/2010/main" val="246828173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 calcmode="lin" valueType="num">
                                      <p:cBhvr additive="base">
                                        <p:cTn id="7" dur="500" fill="hold"/>
                                        <p:tgtEl>
                                          <p:spTgt spid="5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8967D8-3B5D-D146-8EA8-7407625EA940}"/>
              </a:ext>
            </a:extLst>
          </p:cNvPr>
          <p:cNvSpPr>
            <a:spLocks noGrp="1"/>
          </p:cNvSpPr>
          <p:nvPr>
            <p:ph type="title"/>
          </p:nvPr>
        </p:nvSpPr>
        <p:spPr/>
        <p:txBody>
          <a:bodyPr/>
          <a:lstStyle/>
          <a:p>
            <a:r>
              <a:rPr lang="en-US" dirty="0"/>
              <a:t>Good Neighbor Reminders</a:t>
            </a:r>
          </a:p>
        </p:txBody>
      </p:sp>
      <p:sp>
        <p:nvSpPr>
          <p:cNvPr id="5" name="TextBox 4">
            <a:extLst>
              <a:ext uri="{FF2B5EF4-FFF2-40B4-BE49-F238E27FC236}">
                <a16:creationId xmlns:a16="http://schemas.microsoft.com/office/drawing/2014/main" id="{B751CAB5-EFC4-144F-9807-65D73589BAD2}"/>
              </a:ext>
            </a:extLst>
          </p:cNvPr>
          <p:cNvSpPr txBox="1"/>
          <p:nvPr/>
        </p:nvSpPr>
        <p:spPr>
          <a:xfrm>
            <a:off x="609600" y="1447800"/>
            <a:ext cx="7315200" cy="4611519"/>
          </a:xfrm>
          <a:prstGeom prst="rect">
            <a:avLst/>
          </a:prstGeom>
          <a:noFill/>
        </p:spPr>
        <p:txBody>
          <a:bodyPr wrap="square" rtlCol="0">
            <a:spAutoFit/>
          </a:bodyPr>
          <a:lstStyle/>
          <a:p>
            <a:pPr marL="342900" indent="-342900">
              <a:lnSpc>
                <a:spcPct val="150000"/>
              </a:lnSpc>
              <a:buFont typeface="+mj-lt"/>
              <a:buAutoNum type="arabicPeriod"/>
            </a:pPr>
            <a:r>
              <a:rPr lang="en-US" b="1" dirty="0"/>
              <a:t>GARBAGE, BRUSH &amp; LARGE TRASH</a:t>
            </a:r>
          </a:p>
          <a:p>
            <a:pPr marL="800100" lvl="1" indent="-342900">
              <a:lnSpc>
                <a:spcPct val="150000"/>
              </a:lnSpc>
              <a:buFont typeface="Arial" panose="020B0604020202020204" pitchFamily="34" charset="0"/>
              <a:buChar char="•"/>
            </a:pPr>
            <a:r>
              <a:rPr lang="en-US" dirty="0"/>
              <a:t>Go out NO EARLIER than 6pm the day before (Wednesday) </a:t>
            </a:r>
          </a:p>
          <a:p>
            <a:pPr marL="800100" lvl="1" indent="-342900">
              <a:lnSpc>
                <a:spcPct val="150000"/>
              </a:lnSpc>
              <a:buFont typeface="Arial" panose="020B0604020202020204" pitchFamily="34" charset="0"/>
              <a:buChar char="•"/>
            </a:pPr>
            <a:r>
              <a:rPr lang="en-US" dirty="0"/>
              <a:t>Brought in by the evening of the pick-up day (Thursday)</a:t>
            </a:r>
          </a:p>
          <a:p>
            <a:pPr lvl="1">
              <a:lnSpc>
                <a:spcPct val="150000"/>
              </a:lnSpc>
            </a:pPr>
            <a:r>
              <a:rPr lang="en-US" b="1" dirty="0"/>
              <a:t>REFUSE SERVICE PROVIDER</a:t>
            </a:r>
          </a:p>
          <a:p>
            <a:pPr marL="800100" lvl="1" indent="-342900">
              <a:lnSpc>
                <a:spcPct val="150000"/>
              </a:lnSpc>
              <a:buFont typeface="Arial" panose="020B0604020202020204" pitchFamily="34" charset="0"/>
              <a:buChar char="•"/>
            </a:pPr>
            <a:r>
              <a:rPr lang="en-US" dirty="0"/>
              <a:t>Waste Management and Modern Disposal both provide totes for recycling.  However, Waste Management picks up the recycling tote once every 2 weeks while Modern Disposal picks up every week.  </a:t>
            </a:r>
          </a:p>
          <a:p>
            <a:pPr marL="114300" lvl="1">
              <a:lnSpc>
                <a:spcPct val="150000"/>
              </a:lnSpc>
            </a:pPr>
            <a:r>
              <a:rPr lang="en-US" b="1" dirty="0">
                <a:latin typeface="Arial" panose="020B0604020202020204" pitchFamily="34" charset="0"/>
                <a:cs typeface="Arial" panose="020B0604020202020204" pitchFamily="34" charset="0"/>
              </a:rPr>
              <a:t>2. Clean up after your dog.</a:t>
            </a:r>
            <a:r>
              <a:rPr lang="en-US" dirty="0">
                <a:latin typeface="Arial" panose="020B0604020202020204" pitchFamily="34" charset="0"/>
                <a:cs typeface="Arial" panose="020B0604020202020204" pitchFamily="34" charset="0"/>
              </a:rPr>
              <a:t> </a:t>
            </a:r>
          </a:p>
          <a:p>
            <a:pPr marL="114300" lvl="1">
              <a:lnSpc>
                <a:spcPct val="150000"/>
              </a:lnSpc>
            </a:pPr>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To Host an event or social gathering at the recreation area, please SUBMIT a Waiver Application to reserve the space</a:t>
            </a:r>
            <a:endParaRPr lang="en-US" dirty="0"/>
          </a:p>
        </p:txBody>
      </p:sp>
      <p:sp>
        <p:nvSpPr>
          <p:cNvPr id="2" name="TextBox 1">
            <a:extLst>
              <a:ext uri="{FF2B5EF4-FFF2-40B4-BE49-F238E27FC236}">
                <a16:creationId xmlns:a16="http://schemas.microsoft.com/office/drawing/2014/main" id="{385245CF-0564-744A-B58E-1D942714F725}"/>
              </a:ext>
            </a:extLst>
          </p:cNvPr>
          <p:cNvSpPr txBox="1"/>
          <p:nvPr/>
        </p:nvSpPr>
        <p:spPr>
          <a:xfrm>
            <a:off x="8540115" y="2133600"/>
            <a:ext cx="3276600" cy="1631216"/>
          </a:xfrm>
          <a:prstGeom prst="rect">
            <a:avLst/>
          </a:prstGeom>
          <a:noFill/>
          <a:ln>
            <a:solidFill>
              <a:srgbClr val="00B0F0"/>
            </a:solidFill>
          </a:ln>
        </p:spPr>
        <p:txBody>
          <a:bodyPr wrap="square" rtlCol="0">
            <a:spAutoFit/>
          </a:bodyPr>
          <a:lstStyle/>
          <a:p>
            <a:pPr algn="ctr"/>
            <a:r>
              <a:rPr lang="en-US" sz="2000" b="1" dirty="0"/>
              <a:t>LARGE TRASH PICK-UP</a:t>
            </a:r>
            <a:r>
              <a:rPr lang="en-US" sz="2000" dirty="0"/>
              <a:t> Out on Wednesday night of the 3</a:t>
            </a:r>
            <a:r>
              <a:rPr lang="en-US" sz="2000" baseline="30000" dirty="0"/>
              <a:t>rd</a:t>
            </a:r>
            <a:r>
              <a:rPr lang="en-US" sz="2000" dirty="0"/>
              <a:t> full week </a:t>
            </a:r>
          </a:p>
          <a:p>
            <a:pPr algn="ctr"/>
            <a:br>
              <a:rPr lang="en-US" sz="2000" dirty="0"/>
            </a:br>
            <a:r>
              <a:rPr lang="en-US" sz="2000" dirty="0"/>
              <a:t>April to October</a:t>
            </a:r>
          </a:p>
        </p:txBody>
      </p:sp>
      <p:sp>
        <p:nvSpPr>
          <p:cNvPr id="3" name="TextBox 2">
            <a:extLst>
              <a:ext uri="{FF2B5EF4-FFF2-40B4-BE49-F238E27FC236}">
                <a16:creationId xmlns:a16="http://schemas.microsoft.com/office/drawing/2014/main" id="{BC0CA358-75F6-AF48-914D-284A788A400A}"/>
              </a:ext>
            </a:extLst>
          </p:cNvPr>
          <p:cNvSpPr txBox="1"/>
          <p:nvPr/>
        </p:nvSpPr>
        <p:spPr>
          <a:xfrm>
            <a:off x="8469086" y="4038600"/>
            <a:ext cx="3440430" cy="1631216"/>
          </a:xfrm>
          <a:prstGeom prst="rect">
            <a:avLst/>
          </a:prstGeom>
          <a:noFill/>
          <a:ln>
            <a:solidFill>
              <a:srgbClr val="00B0F0"/>
            </a:solidFill>
          </a:ln>
        </p:spPr>
        <p:txBody>
          <a:bodyPr wrap="square" rtlCol="0">
            <a:spAutoFit/>
          </a:bodyPr>
          <a:lstStyle/>
          <a:p>
            <a:pPr algn="ctr"/>
            <a:r>
              <a:rPr lang="en-US" sz="2000" b="1" dirty="0"/>
              <a:t>BRUSH PICK-UP: </a:t>
            </a:r>
          </a:p>
          <a:p>
            <a:pPr algn="ctr"/>
            <a:r>
              <a:rPr lang="en-US" sz="2000" dirty="0"/>
              <a:t>Out on SATURDAY before the 2</a:t>
            </a:r>
            <a:r>
              <a:rPr lang="en-US" sz="2000" baseline="30000" dirty="0"/>
              <a:t>nd</a:t>
            </a:r>
            <a:r>
              <a:rPr lang="en-US" sz="2000" dirty="0"/>
              <a:t> full week</a:t>
            </a:r>
          </a:p>
          <a:p>
            <a:pPr algn="ctr"/>
            <a:br>
              <a:rPr lang="en-US" sz="2000" dirty="0"/>
            </a:br>
            <a:r>
              <a:rPr lang="en-US" sz="2000" dirty="0"/>
              <a:t>March to November</a:t>
            </a:r>
          </a:p>
        </p:txBody>
      </p:sp>
    </p:spTree>
    <p:extLst>
      <p:ext uri="{BB962C8B-B14F-4D97-AF65-F5344CB8AC3E}">
        <p14:creationId xmlns:p14="http://schemas.microsoft.com/office/powerpoint/2010/main" val="2724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8967D8-3B5D-D146-8EA8-7407625EA940}"/>
              </a:ext>
            </a:extLst>
          </p:cNvPr>
          <p:cNvSpPr>
            <a:spLocks noGrp="1"/>
          </p:cNvSpPr>
          <p:nvPr>
            <p:ph type="title"/>
          </p:nvPr>
        </p:nvSpPr>
        <p:spPr/>
        <p:txBody>
          <a:bodyPr/>
          <a:lstStyle/>
          <a:p>
            <a:r>
              <a:rPr lang="en-US" dirty="0"/>
              <a:t>Paperwork Turnaround</a:t>
            </a:r>
          </a:p>
        </p:txBody>
      </p:sp>
      <p:sp>
        <p:nvSpPr>
          <p:cNvPr id="5" name="TextBox 4">
            <a:extLst>
              <a:ext uri="{FF2B5EF4-FFF2-40B4-BE49-F238E27FC236}">
                <a16:creationId xmlns:a16="http://schemas.microsoft.com/office/drawing/2014/main" id="{B751CAB5-EFC4-144F-9807-65D73589BAD2}"/>
              </a:ext>
            </a:extLst>
          </p:cNvPr>
          <p:cNvSpPr txBox="1"/>
          <p:nvPr/>
        </p:nvSpPr>
        <p:spPr>
          <a:xfrm>
            <a:off x="2265406" y="1752601"/>
            <a:ext cx="5506994" cy="3226461"/>
          </a:xfrm>
          <a:prstGeom prst="rect">
            <a:avLst/>
          </a:prstGeom>
          <a:noFill/>
        </p:spPr>
        <p:txBody>
          <a:bodyPr wrap="square" rtlCol="0">
            <a:spAutoFit/>
          </a:bodyPr>
          <a:lstStyle/>
          <a:p>
            <a:pPr marL="342900" indent="-342900">
              <a:lnSpc>
                <a:spcPct val="150000"/>
              </a:lnSpc>
              <a:buFont typeface="+mj-lt"/>
              <a:buAutoNum type="arabicPeriod"/>
            </a:pPr>
            <a:r>
              <a:rPr lang="en-US" dirty="0"/>
              <a:t>If you are adding on to your home, please download and submit the Architectural Approval form at least 2-weeks prior to construction.</a:t>
            </a:r>
            <a:br>
              <a:rPr lang="en-US" dirty="0"/>
            </a:br>
            <a:endParaRPr lang="en-US" sz="1100" dirty="0"/>
          </a:p>
          <a:p>
            <a:pPr marL="342900" indent="-342900">
              <a:lnSpc>
                <a:spcPct val="150000"/>
              </a:lnSpc>
              <a:buFont typeface="+mj-lt"/>
              <a:buAutoNum type="arabicPeriod"/>
            </a:pPr>
            <a:r>
              <a:rPr lang="en-US" dirty="0"/>
              <a:t>If you are selling your home, please have your closing attorney request your closing documents at least 2-weeks prior to your closing. We invoice your attorney a $30 document fee. </a:t>
            </a:r>
          </a:p>
        </p:txBody>
      </p:sp>
      <p:pic>
        <p:nvPicPr>
          <p:cNvPr id="6" name="Picture 5">
            <a:extLst>
              <a:ext uri="{FF2B5EF4-FFF2-40B4-BE49-F238E27FC236}">
                <a16:creationId xmlns:a16="http://schemas.microsoft.com/office/drawing/2014/main" id="{85695514-834A-3D49-BD95-024E7AB2F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62820">
            <a:off x="283528" y="3813461"/>
            <a:ext cx="1913872" cy="2391421"/>
          </a:xfrm>
          <a:prstGeom prst="rect">
            <a:avLst/>
          </a:prstGeom>
        </p:spPr>
      </p:pic>
      <p:pic>
        <p:nvPicPr>
          <p:cNvPr id="7" name="Picture 6">
            <a:extLst>
              <a:ext uri="{FF2B5EF4-FFF2-40B4-BE49-F238E27FC236}">
                <a16:creationId xmlns:a16="http://schemas.microsoft.com/office/drawing/2014/main" id="{8F1D52D8-4CF2-E347-85AE-3D9FAAD8A1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5843" y="4914239"/>
            <a:ext cx="3766077" cy="1726884"/>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6ABEDA70-56F8-A540-BBF2-778300957EFA}"/>
              </a:ext>
            </a:extLst>
          </p:cNvPr>
          <p:cNvSpPr txBox="1"/>
          <p:nvPr/>
        </p:nvSpPr>
        <p:spPr>
          <a:xfrm>
            <a:off x="8943792" y="2423067"/>
            <a:ext cx="1965603" cy="2597827"/>
          </a:xfrm>
          <a:prstGeom prst="rect">
            <a:avLst/>
          </a:prstGeom>
          <a:noFill/>
        </p:spPr>
        <p:txBody>
          <a:bodyPr wrap="none" rtlCol="0">
            <a:spAutoFit/>
          </a:bodyPr>
          <a:lstStyle/>
          <a:p>
            <a:pPr marL="285750" indent="-285750">
              <a:lnSpc>
                <a:spcPct val="150000"/>
              </a:lnSpc>
              <a:buFont typeface="Wingdings" pitchFamily="2" charset="2"/>
              <a:buChar char="ü"/>
            </a:pPr>
            <a:r>
              <a:rPr lang="en-US" sz="2800" dirty="0">
                <a:solidFill>
                  <a:srgbClr val="000000"/>
                </a:solidFill>
              </a:rPr>
              <a:t>Pools</a:t>
            </a:r>
          </a:p>
          <a:p>
            <a:pPr marL="285750" indent="-285750">
              <a:lnSpc>
                <a:spcPct val="150000"/>
              </a:lnSpc>
              <a:buFont typeface="Wingdings" pitchFamily="2" charset="2"/>
              <a:buChar char="ü"/>
            </a:pPr>
            <a:r>
              <a:rPr lang="en-US" sz="2800" dirty="0">
                <a:solidFill>
                  <a:srgbClr val="000000"/>
                </a:solidFill>
              </a:rPr>
              <a:t>Sheds</a:t>
            </a:r>
          </a:p>
          <a:p>
            <a:pPr marL="285750" indent="-285750">
              <a:lnSpc>
                <a:spcPct val="150000"/>
              </a:lnSpc>
              <a:buFont typeface="Wingdings" pitchFamily="2" charset="2"/>
              <a:buChar char="ü"/>
            </a:pPr>
            <a:r>
              <a:rPr lang="en-US" sz="2800" dirty="0">
                <a:solidFill>
                  <a:srgbClr val="000000"/>
                </a:solidFill>
              </a:rPr>
              <a:t>Fences </a:t>
            </a:r>
            <a:endParaRPr lang="en-US" sz="2800" i="1" dirty="0">
              <a:solidFill>
                <a:srgbClr val="000000"/>
              </a:solidFill>
            </a:endParaRPr>
          </a:p>
          <a:p>
            <a:pPr marL="285750" indent="-285750">
              <a:lnSpc>
                <a:spcPct val="150000"/>
              </a:lnSpc>
              <a:buFont typeface="Wingdings" pitchFamily="2" charset="2"/>
              <a:buChar char="ü"/>
            </a:pPr>
            <a:r>
              <a:rPr lang="en-US" sz="2800" dirty="0"/>
              <a:t>Additions</a:t>
            </a:r>
          </a:p>
        </p:txBody>
      </p:sp>
    </p:spTree>
    <p:extLst>
      <p:ext uri="{BB962C8B-B14F-4D97-AF65-F5344CB8AC3E}">
        <p14:creationId xmlns:p14="http://schemas.microsoft.com/office/powerpoint/2010/main" val="208346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
          </p:nvPr>
        </p:nvSpPr>
        <p:spPr>
          <a:xfrm>
            <a:off x="4419600" y="3032905"/>
            <a:ext cx="5850854" cy="2861150"/>
          </a:xfrm>
        </p:spPr>
        <p:txBody>
          <a:bodyPr>
            <a:normAutofit/>
          </a:bodyPr>
          <a:lstStyle/>
          <a:p>
            <a:pPr eaLnBrk="1" hangingPunct="1"/>
            <a:r>
              <a:rPr lang="en-US" sz="2400" dirty="0">
                <a:latin typeface="Arial" charset="0"/>
                <a:cs typeface="Arial" charset="0"/>
              </a:rPr>
              <a:t>May – Earth Day clean up &amp; brush cleanup around the ponds</a:t>
            </a:r>
            <a:br>
              <a:rPr lang="en-US" sz="2400" dirty="0">
                <a:latin typeface="Arial" charset="0"/>
                <a:cs typeface="Arial" charset="0"/>
              </a:rPr>
            </a:br>
            <a:endParaRPr lang="en-US" sz="2400" dirty="0">
              <a:latin typeface="Arial" charset="0"/>
              <a:cs typeface="Arial" charset="0"/>
            </a:endParaRPr>
          </a:p>
          <a:p>
            <a:pPr eaLnBrk="1" hangingPunct="1"/>
            <a:r>
              <a:rPr lang="en-US" sz="2400" dirty="0">
                <a:latin typeface="Arial" charset="0"/>
                <a:cs typeface="Arial" charset="0"/>
              </a:rPr>
              <a:t>Spring &amp; Summer – Playground</a:t>
            </a:r>
            <a:br>
              <a:rPr lang="en-US" sz="2400" dirty="0">
                <a:latin typeface="Arial" charset="0"/>
                <a:cs typeface="Arial" charset="0"/>
              </a:rPr>
            </a:br>
            <a:endParaRPr lang="en-US" sz="2400" dirty="0">
              <a:latin typeface="Arial" charset="0"/>
              <a:cs typeface="Arial" charset="0"/>
            </a:endParaRPr>
          </a:p>
          <a:p>
            <a:pPr marL="0" indent="0">
              <a:buNone/>
            </a:pPr>
            <a:endParaRPr lang="en-US" sz="2400" dirty="0">
              <a:latin typeface="Arial" charset="0"/>
              <a:cs typeface="Arial" charset="0"/>
            </a:endParaRPr>
          </a:p>
        </p:txBody>
      </p:sp>
      <p:sp>
        <p:nvSpPr>
          <p:cNvPr id="4" name="Title 3"/>
          <p:cNvSpPr>
            <a:spLocks noGrp="1"/>
          </p:cNvSpPr>
          <p:nvPr>
            <p:ph type="title"/>
          </p:nvPr>
        </p:nvSpPr>
        <p:spPr/>
        <p:txBody>
          <a:bodyPr/>
          <a:lstStyle/>
          <a:p>
            <a:r>
              <a:rPr lang="en-US" b="1" dirty="0"/>
              <a:t>Volunteering</a:t>
            </a:r>
          </a:p>
        </p:txBody>
      </p:sp>
      <p:sp>
        <p:nvSpPr>
          <p:cNvPr id="5" name="Rectangle 4"/>
          <p:cNvSpPr/>
          <p:nvPr/>
        </p:nvSpPr>
        <p:spPr>
          <a:xfrm>
            <a:off x="2057400" y="1600200"/>
            <a:ext cx="7848600" cy="523220"/>
          </a:xfrm>
          <a:prstGeom prst="rect">
            <a:avLst/>
          </a:prstGeom>
        </p:spPr>
        <p:txBody>
          <a:bodyPr wrap="square">
            <a:spAutoFit/>
          </a:bodyPr>
          <a:lstStyle/>
          <a:p>
            <a:r>
              <a:rPr lang="en-US" sz="2800" dirty="0"/>
              <a:t>Several Volunteer Opportunities</a:t>
            </a:r>
          </a:p>
        </p:txBody>
      </p:sp>
      <p:pic>
        <p:nvPicPr>
          <p:cNvPr id="3" name="Picture 2"/>
          <p:cNvPicPr>
            <a:picLocks noChangeAspect="1"/>
          </p:cNvPicPr>
          <p:nvPr/>
        </p:nvPicPr>
        <p:blipFill>
          <a:blip r:embed="rId3"/>
          <a:stretch>
            <a:fillRect/>
          </a:stretch>
        </p:blipFill>
        <p:spPr>
          <a:xfrm>
            <a:off x="1921546" y="2628269"/>
            <a:ext cx="2498054" cy="2629531"/>
          </a:xfrm>
          <a:prstGeom prst="rect">
            <a:avLst/>
          </a:prstGeom>
        </p:spPr>
      </p:pic>
    </p:spTree>
    <p:extLst>
      <p:ext uri="{BB962C8B-B14F-4D97-AF65-F5344CB8AC3E}">
        <p14:creationId xmlns:p14="http://schemas.microsoft.com/office/powerpoint/2010/main" val="126396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7262D7-8081-83CA-F213-84EC95AC766A}"/>
              </a:ext>
            </a:extLst>
          </p:cNvPr>
          <p:cNvPicPr>
            <a:picLocks noChangeAspect="1"/>
          </p:cNvPicPr>
          <p:nvPr/>
        </p:nvPicPr>
        <p:blipFill>
          <a:blip r:embed="rId3"/>
          <a:stretch>
            <a:fillRect/>
          </a:stretch>
        </p:blipFill>
        <p:spPr>
          <a:xfrm>
            <a:off x="4343400" y="136948"/>
            <a:ext cx="5162608" cy="5913089"/>
          </a:xfrm>
          <a:prstGeom prst="rect">
            <a:avLst/>
          </a:prstGeom>
        </p:spPr>
      </p:pic>
      <p:sp>
        <p:nvSpPr>
          <p:cNvPr id="7" name="Subtitle 6">
            <a:extLst>
              <a:ext uri="{FF2B5EF4-FFF2-40B4-BE49-F238E27FC236}">
                <a16:creationId xmlns:a16="http://schemas.microsoft.com/office/drawing/2014/main" id="{67C506F8-30E7-1341-960A-CD08DE5D7318}"/>
              </a:ext>
            </a:extLst>
          </p:cNvPr>
          <p:cNvSpPr>
            <a:spLocks noGrp="1"/>
          </p:cNvSpPr>
          <p:nvPr>
            <p:ph type="subTitle" idx="1"/>
          </p:nvPr>
        </p:nvSpPr>
        <p:spPr/>
        <p:txBody>
          <a:bodyPr/>
          <a:lstStyle/>
          <a:p>
            <a:r>
              <a:rPr lang="en-US" dirty="0"/>
              <a:t>2023 Actual vs Budget</a:t>
            </a:r>
          </a:p>
        </p:txBody>
      </p:sp>
    </p:spTree>
    <p:extLst>
      <p:ext uri="{BB962C8B-B14F-4D97-AF65-F5344CB8AC3E}">
        <p14:creationId xmlns:p14="http://schemas.microsoft.com/office/powerpoint/2010/main" val="113659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93BE-59BC-EC49-8E16-BABB114F11CC}"/>
              </a:ext>
            </a:extLst>
          </p:cNvPr>
          <p:cNvSpPr>
            <a:spLocks noGrp="1"/>
          </p:cNvSpPr>
          <p:nvPr>
            <p:ph type="title"/>
          </p:nvPr>
        </p:nvSpPr>
        <p:spPr/>
        <p:txBody>
          <a:bodyPr/>
          <a:lstStyle/>
          <a:p>
            <a:r>
              <a:rPr lang="en-US" dirty="0"/>
              <a:t>Budget	</a:t>
            </a:r>
          </a:p>
        </p:txBody>
      </p:sp>
      <p:sp>
        <p:nvSpPr>
          <p:cNvPr id="3" name="Content Placeholder 2">
            <a:extLst>
              <a:ext uri="{FF2B5EF4-FFF2-40B4-BE49-F238E27FC236}">
                <a16:creationId xmlns:a16="http://schemas.microsoft.com/office/drawing/2014/main" id="{5C24CA75-DF6C-1044-910A-597C3A3D5E29}"/>
              </a:ext>
            </a:extLst>
          </p:cNvPr>
          <p:cNvSpPr>
            <a:spLocks noGrp="1"/>
          </p:cNvSpPr>
          <p:nvPr>
            <p:ph sz="quarter" idx="1"/>
          </p:nvPr>
        </p:nvSpPr>
        <p:spPr/>
        <p:txBody>
          <a:bodyPr>
            <a:normAutofit/>
          </a:bodyPr>
          <a:lstStyle/>
          <a:p>
            <a:pPr marL="685800" lvl="2" indent="0">
              <a:buNone/>
            </a:pPr>
            <a:endParaRPr lang="en-US" b="1" dirty="0"/>
          </a:p>
          <a:p>
            <a:pPr lvl="1"/>
            <a:r>
              <a:rPr lang="en-US" dirty="0"/>
              <a:t>Dues to remain the same at $250/$125.</a:t>
            </a:r>
          </a:p>
          <a:p>
            <a:pPr lvl="1"/>
            <a:r>
              <a:rPr lang="en-US" dirty="0"/>
              <a:t>Board members, officers &amp; volunteers do a lot of work to keep costs down.</a:t>
            </a:r>
          </a:p>
          <a:p>
            <a:pPr lvl="1"/>
            <a:r>
              <a:rPr lang="en-US" dirty="0"/>
              <a:t>Current project is finishing the sports pad.</a:t>
            </a:r>
          </a:p>
          <a:p>
            <a:pPr lvl="1"/>
            <a:r>
              <a:rPr lang="en-US" dirty="0"/>
              <a:t>Future projects are pond remediation &amp; replacing the streetlights.</a:t>
            </a:r>
          </a:p>
          <a:p>
            <a:pPr lvl="1"/>
            <a:r>
              <a:rPr lang="en-US" dirty="0"/>
              <a:t>Looking for donated playground for young children.</a:t>
            </a:r>
          </a:p>
          <a:p>
            <a:pPr lvl="2"/>
            <a:r>
              <a:rPr lang="en-US" dirty="0"/>
              <a:t>The board has the authority to impose a special assessment.</a:t>
            </a:r>
          </a:p>
        </p:txBody>
      </p:sp>
    </p:spTree>
    <p:extLst>
      <p:ext uri="{BB962C8B-B14F-4D97-AF65-F5344CB8AC3E}">
        <p14:creationId xmlns:p14="http://schemas.microsoft.com/office/powerpoint/2010/main" val="1752035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E2C404D-F5D4-514B-8480-BB4FA059C0C8}"/>
              </a:ext>
            </a:extLst>
          </p:cNvPr>
          <p:cNvSpPr>
            <a:spLocks noGrp="1"/>
          </p:cNvSpPr>
          <p:nvPr>
            <p:ph type="subTitle" idx="1"/>
          </p:nvPr>
        </p:nvSpPr>
        <p:spPr/>
        <p:txBody>
          <a:bodyPr>
            <a:normAutofit/>
          </a:bodyPr>
          <a:lstStyle/>
          <a:p>
            <a:r>
              <a:rPr lang="en-US" dirty="0"/>
              <a:t>2024 Budget</a:t>
            </a:r>
          </a:p>
        </p:txBody>
      </p:sp>
      <p:graphicFrame>
        <p:nvGraphicFramePr>
          <p:cNvPr id="4" name="Object 3">
            <a:extLst>
              <a:ext uri="{FF2B5EF4-FFF2-40B4-BE49-F238E27FC236}">
                <a16:creationId xmlns:a16="http://schemas.microsoft.com/office/drawing/2014/main" id="{7C80FF7F-D369-50EE-CC56-BE868436F7D9}"/>
              </a:ext>
            </a:extLst>
          </p:cNvPr>
          <p:cNvGraphicFramePr>
            <a:graphicFrameLocks noChangeAspect="1"/>
          </p:cNvGraphicFramePr>
          <p:nvPr>
            <p:extLst>
              <p:ext uri="{D42A27DB-BD31-4B8C-83A1-F6EECF244321}">
                <p14:modId xmlns:p14="http://schemas.microsoft.com/office/powerpoint/2010/main" val="239591517"/>
              </p:ext>
            </p:extLst>
          </p:nvPr>
        </p:nvGraphicFramePr>
        <p:xfrm>
          <a:off x="3886200" y="22746"/>
          <a:ext cx="7162800" cy="6027291"/>
        </p:xfrm>
        <a:graphic>
          <a:graphicData uri="http://schemas.openxmlformats.org/presentationml/2006/ole">
            <mc:AlternateContent xmlns:mc="http://schemas.openxmlformats.org/markup-compatibility/2006">
              <mc:Choice xmlns:v="urn:schemas-microsoft-com:vml" Requires="v">
                <p:oleObj name="Worksheet" r:id="rId3" imgW="8877214" imgH="7886831" progId="Excel.Sheet.12">
                  <p:embed/>
                </p:oleObj>
              </mc:Choice>
              <mc:Fallback>
                <p:oleObj name="Worksheet" r:id="rId3" imgW="8877214" imgH="7886831" progId="Excel.Sheet.12">
                  <p:embed/>
                  <p:pic>
                    <p:nvPicPr>
                      <p:cNvPr id="0" name=""/>
                      <p:cNvPicPr/>
                      <p:nvPr/>
                    </p:nvPicPr>
                    <p:blipFill>
                      <a:blip r:embed="rId4"/>
                      <a:stretch>
                        <a:fillRect/>
                      </a:stretch>
                    </p:blipFill>
                    <p:spPr>
                      <a:xfrm>
                        <a:off x="3886200" y="22746"/>
                        <a:ext cx="7162800" cy="6027291"/>
                      </a:xfrm>
                      <a:prstGeom prst="rect">
                        <a:avLst/>
                      </a:prstGeom>
                    </p:spPr>
                  </p:pic>
                </p:oleObj>
              </mc:Fallback>
            </mc:AlternateContent>
          </a:graphicData>
        </a:graphic>
      </p:graphicFrame>
    </p:spTree>
    <p:extLst>
      <p:ext uri="{BB962C8B-B14F-4D97-AF65-F5344CB8AC3E}">
        <p14:creationId xmlns:p14="http://schemas.microsoft.com/office/powerpoint/2010/main" val="167234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b="1" dirty="0"/>
              <a:t>PUD Property by Tracks</a:t>
            </a:r>
          </a:p>
        </p:txBody>
      </p:sp>
      <p:grpSp>
        <p:nvGrpSpPr>
          <p:cNvPr id="7" name="Group 6">
            <a:extLst>
              <a:ext uri="{FF2B5EF4-FFF2-40B4-BE49-F238E27FC236}">
                <a16:creationId xmlns:a16="http://schemas.microsoft.com/office/drawing/2014/main" id="{2D470F56-D304-8C2C-860B-319028485E71}"/>
              </a:ext>
            </a:extLst>
          </p:cNvPr>
          <p:cNvGrpSpPr/>
          <p:nvPr/>
        </p:nvGrpSpPr>
        <p:grpSpPr>
          <a:xfrm>
            <a:off x="187945" y="1219200"/>
            <a:ext cx="11816109" cy="5114022"/>
            <a:chOff x="514865" y="981978"/>
            <a:chExt cx="10076935" cy="4361306"/>
          </a:xfrm>
        </p:grpSpPr>
        <p:pic>
          <p:nvPicPr>
            <p:cNvPr id="6" name="Picture 5">
              <a:extLst>
                <a:ext uri="{FF2B5EF4-FFF2-40B4-BE49-F238E27FC236}">
                  <a16:creationId xmlns:a16="http://schemas.microsoft.com/office/drawing/2014/main" id="{275247FE-1FFB-465B-AECB-2A64D2E7532F}"/>
                </a:ext>
              </a:extLst>
            </p:cNvPr>
            <p:cNvPicPr>
              <a:picLocks noChangeAspect="1"/>
            </p:cNvPicPr>
            <p:nvPr/>
          </p:nvPicPr>
          <p:blipFill rotWithShape="1">
            <a:blip r:embed="rId3"/>
            <a:srcRect l="28606" t="15661" r="10864" b="14784"/>
            <a:stretch/>
          </p:blipFill>
          <p:spPr>
            <a:xfrm>
              <a:off x="533400" y="981978"/>
              <a:ext cx="10058400" cy="4361306"/>
            </a:xfrm>
            <a:prstGeom prst="rect">
              <a:avLst/>
            </a:prstGeom>
          </p:spPr>
        </p:pic>
        <p:pic>
          <p:nvPicPr>
            <p:cNvPr id="2" name="Picture 1">
              <a:extLst>
                <a:ext uri="{FF2B5EF4-FFF2-40B4-BE49-F238E27FC236}">
                  <a16:creationId xmlns:a16="http://schemas.microsoft.com/office/drawing/2014/main" id="{9C0957EC-8395-489D-018C-7C1A21BB636C}"/>
                </a:ext>
              </a:extLst>
            </p:cNvPr>
            <p:cNvPicPr>
              <a:picLocks noChangeAspect="1"/>
            </p:cNvPicPr>
            <p:nvPr/>
          </p:nvPicPr>
          <p:blipFill rotWithShape="1">
            <a:blip r:embed="rId4">
              <a:alphaModFix amt="52000"/>
            </a:blip>
            <a:srcRect l="19647" t="11339" r="17303" b="50506"/>
            <a:stretch/>
          </p:blipFill>
          <p:spPr>
            <a:xfrm>
              <a:off x="514865" y="981978"/>
              <a:ext cx="10076935" cy="4361305"/>
            </a:xfrm>
            <a:prstGeom prst="rect">
              <a:avLst/>
            </a:prstGeom>
          </p:spPr>
        </p:pic>
      </p:grpSp>
    </p:spTree>
    <p:extLst>
      <p:ext uri="{BB962C8B-B14F-4D97-AF65-F5344CB8AC3E}">
        <p14:creationId xmlns:p14="http://schemas.microsoft.com/office/powerpoint/2010/main" val="329773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167D-EA68-BF45-B8F3-624C0B21BA15}"/>
              </a:ext>
            </a:extLst>
          </p:cNvPr>
          <p:cNvSpPr>
            <a:spLocks noGrp="1"/>
          </p:cNvSpPr>
          <p:nvPr>
            <p:ph type="title"/>
          </p:nvPr>
        </p:nvSpPr>
        <p:spPr/>
        <p:txBody>
          <a:bodyPr/>
          <a:lstStyle/>
          <a:p>
            <a:r>
              <a:rPr lang="en-US" dirty="0"/>
              <a:t>Briercliff Townhomes</a:t>
            </a:r>
          </a:p>
        </p:txBody>
      </p:sp>
      <p:sp>
        <p:nvSpPr>
          <p:cNvPr id="3" name="TextBox 2">
            <a:extLst>
              <a:ext uri="{FF2B5EF4-FFF2-40B4-BE49-F238E27FC236}">
                <a16:creationId xmlns:a16="http://schemas.microsoft.com/office/drawing/2014/main" id="{B15D8801-1E19-6949-8A99-9A1A50E2AE3B}"/>
              </a:ext>
            </a:extLst>
          </p:cNvPr>
          <p:cNvSpPr txBox="1"/>
          <p:nvPr/>
        </p:nvSpPr>
        <p:spPr>
          <a:xfrm>
            <a:off x="7031066" y="1828800"/>
            <a:ext cx="5160934" cy="4339650"/>
          </a:xfrm>
          <a:prstGeom prst="rect">
            <a:avLst/>
          </a:prstGeom>
          <a:noFill/>
        </p:spPr>
        <p:txBody>
          <a:bodyPr wrap="square" rtlCol="0">
            <a:spAutoFit/>
          </a:bodyPr>
          <a:lstStyle/>
          <a:p>
            <a:pPr marL="285750" indent="-285750">
              <a:buFont typeface="Arial" panose="020B0604020202020204" pitchFamily="34" charset="0"/>
              <a:buChar char="•"/>
            </a:pPr>
            <a:r>
              <a:rPr lang="en-US" b="1" dirty="0"/>
              <a:t>Approval Procedure (</a:t>
            </a:r>
            <a:r>
              <a:rPr lang="en-US" dirty="0"/>
              <a:t>§230)</a:t>
            </a:r>
            <a:br>
              <a:rPr lang="en-US" b="1" dirty="0"/>
            </a:br>
            <a:endParaRPr lang="en-US" sz="1200" b="1" dirty="0"/>
          </a:p>
          <a:p>
            <a:pPr marL="285750" indent="-285750">
              <a:buFont typeface="Arial" panose="020B0604020202020204" pitchFamily="34" charset="0"/>
              <a:buChar char="•"/>
            </a:pPr>
            <a:r>
              <a:rPr lang="en-US" dirty="0"/>
              <a:t>The project is a townhouse project &amp; must adhere to those requirements.</a:t>
            </a:r>
          </a:p>
          <a:p>
            <a:pPr marL="285750" indent="-285750">
              <a:buFont typeface="Arial" panose="020B0604020202020204" pitchFamily="34" charset="0"/>
              <a:buChar char="•"/>
            </a:pPr>
            <a:r>
              <a:rPr lang="en-US" dirty="0">
                <a:effectLst/>
              </a:rPr>
              <a:t>At the 04/05/23 planning board meeting, DATO presented a plan reducing the number of units from 96 to 57.</a:t>
            </a:r>
          </a:p>
          <a:p>
            <a:pPr marL="285750" indent="-285750">
              <a:buFont typeface="Arial" panose="020B0604020202020204" pitchFamily="34" charset="0"/>
              <a:buChar char="•"/>
            </a:pPr>
            <a:r>
              <a:rPr lang="en-US" dirty="0"/>
              <a:t>Public hearings were held in Jan &amp; Sept. </a:t>
            </a:r>
          </a:p>
          <a:p>
            <a:pPr marL="285750" indent="-285750">
              <a:buFont typeface="Arial" panose="020B0604020202020204" pitchFamily="34" charset="0"/>
              <a:buChar char="•"/>
            </a:pPr>
            <a:r>
              <a:rPr lang="en-US" dirty="0"/>
              <a:t>In Nov</a:t>
            </a:r>
            <a:r>
              <a:rPr lang="en-US" dirty="0">
                <a:effectLst/>
              </a:rPr>
              <a:t>, the planning board issued a negative declaration - they believe the project will not have significant adverse effects on the environment. In addition, the planning board stated that DATO has met the required 27 acres of open space based on the original agreement. </a:t>
            </a:r>
            <a:br>
              <a:rPr lang="en-US" dirty="0"/>
            </a:br>
            <a:endParaRPr lang="en-US" sz="1200" dirty="0"/>
          </a:p>
        </p:txBody>
      </p:sp>
      <p:pic>
        <p:nvPicPr>
          <p:cNvPr id="6" name="Picture 5">
            <a:extLst>
              <a:ext uri="{FF2B5EF4-FFF2-40B4-BE49-F238E27FC236}">
                <a16:creationId xmlns:a16="http://schemas.microsoft.com/office/drawing/2014/main" id="{17A4885C-F219-3534-423D-1663C6CA4823}"/>
              </a:ext>
            </a:extLst>
          </p:cNvPr>
          <p:cNvPicPr>
            <a:picLocks noChangeAspect="1"/>
          </p:cNvPicPr>
          <p:nvPr/>
        </p:nvPicPr>
        <p:blipFill rotWithShape="1">
          <a:blip r:embed="rId2">
            <a:alphaModFix amt="88000"/>
          </a:blip>
          <a:srcRect l="19647" t="11339" r="17303" b="50506"/>
          <a:stretch/>
        </p:blipFill>
        <p:spPr>
          <a:xfrm>
            <a:off x="152400" y="2376197"/>
            <a:ext cx="6625696" cy="2867606"/>
          </a:xfrm>
          <a:prstGeom prst="rect">
            <a:avLst/>
          </a:prstGeom>
        </p:spPr>
      </p:pic>
    </p:spTree>
    <p:extLst>
      <p:ext uri="{BB962C8B-B14F-4D97-AF65-F5344CB8AC3E}">
        <p14:creationId xmlns:p14="http://schemas.microsoft.com/office/powerpoint/2010/main" val="1735699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ABAF-64E1-4948-888D-1A3C1C49CCD7}"/>
              </a:ext>
            </a:extLst>
          </p:cNvPr>
          <p:cNvSpPr>
            <a:spLocks noGrp="1"/>
          </p:cNvSpPr>
          <p:nvPr>
            <p:ph type="title"/>
          </p:nvPr>
        </p:nvSpPr>
        <p:spPr/>
        <p:txBody>
          <a:bodyPr>
            <a:normAutofit/>
          </a:bodyPr>
          <a:lstStyle/>
          <a:p>
            <a:r>
              <a:rPr lang="en-US" b="1" dirty="0"/>
              <a:t>0 Briercliff Townhomes</a:t>
            </a:r>
            <a:endParaRPr lang="en-US" dirty="0"/>
          </a:p>
        </p:txBody>
      </p:sp>
      <p:sp>
        <p:nvSpPr>
          <p:cNvPr id="3" name="Content Placeholder 2">
            <a:extLst>
              <a:ext uri="{FF2B5EF4-FFF2-40B4-BE49-F238E27FC236}">
                <a16:creationId xmlns:a16="http://schemas.microsoft.com/office/drawing/2014/main" id="{8C190711-CDDE-3745-8449-979ECD8E7978}"/>
              </a:ext>
            </a:extLst>
          </p:cNvPr>
          <p:cNvSpPr>
            <a:spLocks noGrp="1"/>
          </p:cNvSpPr>
          <p:nvPr>
            <p:ph sz="quarter" idx="1"/>
          </p:nvPr>
        </p:nvSpPr>
        <p:spPr/>
        <p:txBody>
          <a:bodyPr>
            <a:normAutofit/>
          </a:bodyPr>
          <a:lstStyle/>
          <a:p>
            <a:r>
              <a:rPr lang="en-US" dirty="0"/>
              <a:t>STATUS</a:t>
            </a:r>
          </a:p>
          <a:p>
            <a:pPr lvl="2">
              <a:spcBef>
                <a:spcPts val="600"/>
              </a:spcBef>
              <a:spcAft>
                <a:spcPts val="600"/>
              </a:spcAft>
            </a:pPr>
            <a:r>
              <a:rPr lang="en-US" dirty="0">
                <a:effectLst/>
              </a:rPr>
              <a:t>DATO has requested SIX variances from the </a:t>
            </a:r>
            <a:r>
              <a:rPr lang="en-US" b="1" dirty="0">
                <a:effectLst/>
              </a:rPr>
              <a:t>Zoning Board of Appeals</a:t>
            </a:r>
            <a:r>
              <a:rPr lang="en-US" dirty="0">
                <a:effectLst/>
              </a:rPr>
              <a:t>. </a:t>
            </a:r>
          </a:p>
          <a:p>
            <a:pPr lvl="3">
              <a:spcBef>
                <a:spcPts val="600"/>
              </a:spcBef>
              <a:spcAft>
                <a:spcPts val="600"/>
              </a:spcAft>
            </a:pPr>
            <a:r>
              <a:rPr lang="en-US" dirty="0"/>
              <a:t>We are going to fight the variances – if successful, they will have to reduce the number of townhomes in order to meet “Current Building Code Standards” </a:t>
            </a:r>
            <a:endParaRPr lang="en-US" dirty="0">
              <a:effectLst/>
            </a:endParaRPr>
          </a:p>
          <a:p>
            <a:pPr lvl="2">
              <a:spcBef>
                <a:spcPts val="600"/>
              </a:spcBef>
              <a:spcAft>
                <a:spcPts val="600"/>
              </a:spcAft>
            </a:pPr>
            <a:r>
              <a:rPr lang="en-US" dirty="0">
                <a:effectLst/>
              </a:rPr>
              <a:t>If the </a:t>
            </a:r>
            <a:r>
              <a:rPr lang="en-US" dirty="0"/>
              <a:t>ZBA </a:t>
            </a:r>
            <a:r>
              <a:rPr lang="en-US" dirty="0">
                <a:effectLst/>
              </a:rPr>
              <a:t>approves All six </a:t>
            </a:r>
            <a:r>
              <a:rPr lang="en-US" b="1" dirty="0">
                <a:effectLst/>
              </a:rPr>
              <a:t>Variance Requests</a:t>
            </a:r>
            <a:r>
              <a:rPr lang="en-US" dirty="0">
                <a:effectLst/>
              </a:rPr>
              <a:t>, DATO will request approval on a </a:t>
            </a:r>
            <a:r>
              <a:rPr lang="en-US" b="1" dirty="0">
                <a:effectLst/>
              </a:rPr>
              <a:t>Preliminary Plat </a:t>
            </a:r>
            <a:r>
              <a:rPr lang="en-US" dirty="0">
                <a:effectLst/>
              </a:rPr>
              <a:t>from the planning board.</a:t>
            </a:r>
          </a:p>
          <a:p>
            <a:pPr lvl="2">
              <a:spcBef>
                <a:spcPts val="600"/>
              </a:spcBef>
              <a:spcAft>
                <a:spcPts val="600"/>
              </a:spcAft>
            </a:pPr>
            <a:r>
              <a:rPr lang="en-US" dirty="0">
                <a:effectLst/>
              </a:rPr>
              <a:t>If </a:t>
            </a:r>
            <a:r>
              <a:rPr lang="en-US" b="1" dirty="0">
                <a:effectLst/>
              </a:rPr>
              <a:t>Preliminary Plat </a:t>
            </a:r>
            <a:r>
              <a:rPr lang="en-US" dirty="0">
                <a:effectLst/>
              </a:rPr>
              <a:t>is approved, the next step is for DATO to submit engineering specifications which will need to be approved by the town engineering department and Erie Country Water and Sewer.</a:t>
            </a:r>
            <a:endParaRPr lang="en-US" dirty="0"/>
          </a:p>
        </p:txBody>
      </p:sp>
      <p:sp>
        <p:nvSpPr>
          <p:cNvPr id="5" name="Rectangle 2">
            <a:extLst>
              <a:ext uri="{FF2B5EF4-FFF2-40B4-BE49-F238E27FC236}">
                <a16:creationId xmlns:a16="http://schemas.microsoft.com/office/drawing/2014/main" id="{47A68CCA-C8D3-44CB-8626-035FFE31C0DB}"/>
              </a:ext>
            </a:extLst>
          </p:cNvPr>
          <p:cNvSpPr>
            <a:spLocks noChangeArrowheads="1"/>
          </p:cNvSpPr>
          <p:nvPr/>
        </p:nvSpPr>
        <p:spPr bwMode="auto">
          <a:xfrm>
            <a:off x="1676401" y="-1707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br>
              <a:rPr lang="en-US" altLang="en-US" dirty="0">
                <a:latin typeface="Arial" panose="020B0604020202020204" pitchFamily="34" charset="0"/>
              </a:rPr>
            </a:br>
            <a:endParaRPr lang="en-US" altLang="en-US" dirty="0">
              <a:latin typeface="Arial" panose="020B0604020202020204" pitchFamily="34" charset="0"/>
            </a:endParaRPr>
          </a:p>
        </p:txBody>
      </p:sp>
    </p:spTree>
    <p:extLst>
      <p:ext uri="{BB962C8B-B14F-4D97-AF65-F5344CB8AC3E}">
        <p14:creationId xmlns:p14="http://schemas.microsoft.com/office/powerpoint/2010/main" val="256290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7073-BAA5-472D-BE41-CF37894332C4}"/>
              </a:ext>
            </a:extLst>
          </p:cNvPr>
          <p:cNvSpPr>
            <a:spLocks noGrp="1"/>
          </p:cNvSpPr>
          <p:nvPr>
            <p:ph type="title"/>
          </p:nvPr>
        </p:nvSpPr>
        <p:spPr/>
        <p:txBody>
          <a:bodyPr/>
          <a:lstStyle/>
          <a:p>
            <a:r>
              <a:rPr lang="en-US" dirty="0"/>
              <a:t>VOTING RESULTS</a:t>
            </a:r>
          </a:p>
        </p:txBody>
      </p:sp>
      <p:sp>
        <p:nvSpPr>
          <p:cNvPr id="3" name="Content Placeholder 2">
            <a:extLst>
              <a:ext uri="{FF2B5EF4-FFF2-40B4-BE49-F238E27FC236}">
                <a16:creationId xmlns:a16="http://schemas.microsoft.com/office/drawing/2014/main" id="{BB8C7736-0B06-43DD-A5D4-4D438D8D60EE}"/>
              </a:ext>
            </a:extLst>
          </p:cNvPr>
          <p:cNvSpPr>
            <a:spLocks noGrp="1"/>
          </p:cNvSpPr>
          <p:nvPr>
            <p:ph sz="quarter" idx="1"/>
          </p:nvPr>
        </p:nvSpPr>
        <p:spPr>
          <a:xfrm>
            <a:off x="304800" y="1752600"/>
            <a:ext cx="6705600" cy="4191000"/>
          </a:xfrm>
        </p:spPr>
        <p:txBody>
          <a:bodyPr>
            <a:normAutofit fontScale="92500" lnSpcReduction="20000"/>
          </a:bodyPr>
          <a:lstStyle/>
          <a:p>
            <a:pPr marL="0" indent="0">
              <a:buNone/>
            </a:pPr>
            <a:r>
              <a:rPr lang="en-US" b="1" dirty="0"/>
              <a:t>Budget voting results:</a:t>
            </a:r>
          </a:p>
          <a:p>
            <a:pPr marL="0" indent="0" algn="r">
              <a:buNone/>
            </a:pPr>
            <a:endParaRPr lang="en-US" b="1" dirty="0"/>
          </a:p>
          <a:p>
            <a:pPr marL="0" indent="0" algn="r">
              <a:buNone/>
            </a:pPr>
            <a:endParaRPr lang="en-US" b="1" dirty="0"/>
          </a:p>
          <a:p>
            <a:pPr marL="0" indent="0">
              <a:buNone/>
            </a:pPr>
            <a:r>
              <a:rPr lang="en-US" b="1" dirty="0"/>
              <a:t>Board member voting results:</a:t>
            </a:r>
          </a:p>
          <a:p>
            <a:pPr marL="0" indent="0">
              <a:buNone/>
            </a:pPr>
            <a:endParaRPr lang="en-US" b="1" dirty="0"/>
          </a:p>
          <a:p>
            <a:pPr marL="0" indent="0">
              <a:buNone/>
            </a:pPr>
            <a:endParaRPr lang="en-US" b="1" dirty="0"/>
          </a:p>
          <a:p>
            <a:pPr marL="0" indent="0">
              <a:buNone/>
            </a:pPr>
            <a:endParaRPr lang="en-US" b="1" dirty="0"/>
          </a:p>
          <a:p>
            <a:pPr marL="0" indent="0">
              <a:buNone/>
            </a:pPr>
            <a:r>
              <a:rPr lang="en-US" b="0" i="0" dirty="0">
                <a:solidFill>
                  <a:srgbClr val="222222"/>
                </a:solidFill>
                <a:effectLst/>
                <a:latin typeface="Arial" panose="020B0604020202020204" pitchFamily="34" charset="0"/>
              </a:rPr>
              <a:t>Voting will be open until 9pm on December 14</a:t>
            </a:r>
            <a:r>
              <a:rPr lang="en-US" b="0" i="0" baseline="30000" dirty="0">
                <a:solidFill>
                  <a:srgbClr val="222222"/>
                </a:solidFill>
                <a:effectLst/>
                <a:latin typeface="Arial" panose="020B0604020202020204" pitchFamily="34" charset="0"/>
              </a:rPr>
              <a:t>th</a:t>
            </a:r>
            <a:r>
              <a:rPr lang="en-US" b="0" i="0" dirty="0">
                <a:solidFill>
                  <a:srgbClr val="222222"/>
                </a:solidFill>
                <a:effectLst/>
                <a:latin typeface="Arial" panose="020B0604020202020204" pitchFamily="34" charset="0"/>
              </a:rPr>
              <a:t>.  Final results will be emailed to all </a:t>
            </a:r>
            <a:r>
              <a:rPr lang="en-US" b="0" i="0" dirty="0" err="1">
                <a:solidFill>
                  <a:srgbClr val="222222"/>
                </a:solidFill>
                <a:effectLst/>
                <a:latin typeface="Arial" panose="020B0604020202020204" pitchFamily="34" charset="0"/>
              </a:rPr>
              <a:t>homeowers</a:t>
            </a:r>
            <a:r>
              <a:rPr lang="en-US" b="0" i="0" dirty="0">
                <a:solidFill>
                  <a:srgbClr val="222222"/>
                </a:solidFill>
                <a:effectLst/>
                <a:latin typeface="Arial" panose="020B0604020202020204" pitchFamily="34" charset="0"/>
              </a:rPr>
              <a:t> tomorrow night.</a:t>
            </a:r>
            <a:endParaRPr lang="en-US" b="1" dirty="0"/>
          </a:p>
        </p:txBody>
      </p:sp>
      <p:sp>
        <p:nvSpPr>
          <p:cNvPr id="4" name="Content Placeholder 2">
            <a:extLst>
              <a:ext uri="{FF2B5EF4-FFF2-40B4-BE49-F238E27FC236}">
                <a16:creationId xmlns:a16="http://schemas.microsoft.com/office/drawing/2014/main" id="{6D87C65E-C838-1765-27EA-9280CDBCB54B}"/>
              </a:ext>
            </a:extLst>
          </p:cNvPr>
          <p:cNvSpPr txBox="1">
            <a:spLocks/>
          </p:cNvSpPr>
          <p:nvPr/>
        </p:nvSpPr>
        <p:spPr>
          <a:xfrm>
            <a:off x="7315200" y="1752600"/>
            <a:ext cx="4800600" cy="3352800"/>
          </a:xfrm>
          <a:prstGeom prst="rect">
            <a:avLst/>
          </a:prstGeom>
        </p:spPr>
        <p:txBody>
          <a:bodyPr vert="horz">
            <a:normAutofit/>
          </a:bodyPr>
          <a:lstStyle>
            <a:lvl1pPr marL="320040" indent="-320040" algn="l" rtl="0" eaLnBrk="1" latinLnBrk="0" hangingPunct="1">
              <a:spcBef>
                <a:spcPts val="700"/>
              </a:spcBef>
              <a:buClr>
                <a:schemeClr val="tx1"/>
              </a:buClr>
              <a:buSzPct val="60000"/>
              <a:buFont typeface="Courier New" panose="02070309020205020404" pitchFamily="49" charset="0"/>
              <a:buChar char="o"/>
              <a:defRPr kumimoji="0" sz="2900" kern="1200">
                <a:solidFill>
                  <a:schemeClr val="tx1"/>
                </a:solidFill>
                <a:latin typeface="Adobe Garamond Pro"/>
                <a:ea typeface="+mn-ea"/>
                <a:cs typeface="Adobe Garamond Pro"/>
              </a:defRPr>
            </a:lvl1pPr>
            <a:lvl2pPr marL="640080" indent="-274320" algn="l" rtl="0" eaLnBrk="1" latinLnBrk="0" hangingPunct="1">
              <a:spcBef>
                <a:spcPts val="550"/>
              </a:spcBef>
              <a:buClr>
                <a:schemeClr val="tx1"/>
              </a:buClr>
              <a:buSzPct val="70000"/>
              <a:buFont typeface="Courier New" panose="02070309020205020404" pitchFamily="49" charset="0"/>
              <a:buChar char="o"/>
              <a:defRPr kumimoji="0" sz="2600" kern="1200">
                <a:solidFill>
                  <a:schemeClr val="tx1"/>
                </a:solidFill>
                <a:latin typeface="Adobe Garamond Pro"/>
                <a:ea typeface="+mn-ea"/>
                <a:cs typeface="Adobe Garamond Pro"/>
              </a:defRPr>
            </a:lvl2pPr>
            <a:lvl3pPr marL="914400" indent="-228600" algn="l" rtl="0" eaLnBrk="1" latinLnBrk="0" hangingPunct="1">
              <a:spcBef>
                <a:spcPts val="500"/>
              </a:spcBef>
              <a:buClr>
                <a:schemeClr val="tx1"/>
              </a:buClr>
              <a:buSzPct val="75000"/>
              <a:buFont typeface="Courier New" panose="02070309020205020404" pitchFamily="49" charset="0"/>
              <a:buChar char="o"/>
              <a:defRPr kumimoji="0" sz="2300" kern="1200">
                <a:solidFill>
                  <a:schemeClr val="tx1"/>
                </a:solidFill>
                <a:latin typeface="Adobe Garamond Pro"/>
                <a:ea typeface="+mn-ea"/>
                <a:cs typeface="Adobe Garamond Pro"/>
              </a:defRPr>
            </a:lvl3pPr>
            <a:lvl4pPr marL="1371600" indent="-228600" algn="l" rtl="0" eaLnBrk="1" latinLnBrk="0" hangingPunct="1">
              <a:spcBef>
                <a:spcPts val="400"/>
              </a:spcBef>
              <a:buClr>
                <a:schemeClr val="tx1"/>
              </a:buClr>
              <a:buSzPct val="75000"/>
              <a:buFont typeface="Courier New" panose="02070309020205020404" pitchFamily="49" charset="0"/>
              <a:buChar char="o"/>
              <a:defRPr kumimoji="0" sz="2000" kern="1200">
                <a:solidFill>
                  <a:schemeClr val="tx1"/>
                </a:solidFill>
                <a:latin typeface="Adobe Garamond Pro"/>
                <a:ea typeface="+mn-ea"/>
                <a:cs typeface="Adobe Garamond Pro"/>
              </a:defRPr>
            </a:lvl4pPr>
            <a:lvl5pPr marL="1828800" indent="-228600" algn="l" rtl="0" eaLnBrk="1" latinLnBrk="0" hangingPunct="1">
              <a:spcBef>
                <a:spcPts val="400"/>
              </a:spcBef>
              <a:buClr>
                <a:schemeClr val="tx1"/>
              </a:buClr>
              <a:buSzPct val="65000"/>
              <a:buFont typeface="Courier New" panose="02070309020205020404" pitchFamily="49" charset="0"/>
              <a:buChar char="o"/>
              <a:defRPr kumimoji="0" sz="2000" kern="1200">
                <a:solidFill>
                  <a:schemeClr val="tx1"/>
                </a:solidFill>
                <a:latin typeface="Adobe Garamond Pro"/>
                <a:ea typeface="+mn-ea"/>
                <a:cs typeface="Adobe Garamond Pro"/>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None/>
            </a:pPr>
            <a:r>
              <a:rPr lang="en-US" dirty="0"/>
              <a:t>21 approved to 0 disapproved</a:t>
            </a:r>
          </a:p>
          <a:p>
            <a:pPr marL="0" indent="0" fontAlgn="auto">
              <a:spcAft>
                <a:spcPts val="0"/>
              </a:spcAft>
              <a:buNone/>
            </a:pPr>
            <a:endParaRPr lang="en-US" dirty="0"/>
          </a:p>
          <a:p>
            <a:pPr marL="0" indent="0" fontAlgn="auto">
              <a:spcAft>
                <a:spcPts val="0"/>
              </a:spcAft>
              <a:buNone/>
            </a:pPr>
            <a:r>
              <a:rPr lang="en-US" dirty="0"/>
              <a:t>Don Grundtisch 20</a:t>
            </a:r>
          </a:p>
          <a:p>
            <a:pPr marL="0" indent="0" fontAlgn="auto">
              <a:spcAft>
                <a:spcPts val="0"/>
              </a:spcAft>
              <a:buNone/>
            </a:pPr>
            <a:r>
              <a:rPr lang="en-US" dirty="0"/>
              <a:t>Kyle Kraus 20</a:t>
            </a:r>
          </a:p>
          <a:p>
            <a:pPr marL="0" indent="0" fontAlgn="auto">
              <a:spcAft>
                <a:spcPts val="0"/>
              </a:spcAft>
              <a:buNone/>
            </a:pPr>
            <a:r>
              <a:rPr lang="en-US" dirty="0"/>
              <a:t>Write-in - Matt </a:t>
            </a:r>
            <a:r>
              <a:rPr lang="en-US" dirty="0" err="1"/>
              <a:t>Maciejewski</a:t>
            </a:r>
            <a:r>
              <a:rPr lang="en-US" dirty="0"/>
              <a:t> 2</a:t>
            </a:r>
          </a:p>
        </p:txBody>
      </p:sp>
    </p:spTree>
    <p:extLst>
      <p:ext uri="{BB962C8B-B14F-4D97-AF65-F5344CB8AC3E}">
        <p14:creationId xmlns:p14="http://schemas.microsoft.com/office/powerpoint/2010/main" val="35427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3F7862-8584-9643-B21B-4A46F2130BCF}"/>
              </a:ext>
            </a:extLst>
          </p:cNvPr>
          <p:cNvSpPr>
            <a:spLocks noGrp="1"/>
          </p:cNvSpPr>
          <p:nvPr>
            <p:ph type="title"/>
          </p:nvPr>
        </p:nvSpPr>
        <p:spPr/>
        <p:txBody>
          <a:bodyPr>
            <a:normAutofit/>
          </a:bodyPr>
          <a:lstStyle/>
          <a:p>
            <a:r>
              <a:rPr lang="en-US" sz="2800" dirty="0"/>
              <a:t>HOMEOWNERS ASSOCIATION’S MISSION</a:t>
            </a:r>
          </a:p>
        </p:txBody>
      </p:sp>
      <p:sp>
        <p:nvSpPr>
          <p:cNvPr id="5" name="Content Placeholder 4">
            <a:extLst>
              <a:ext uri="{FF2B5EF4-FFF2-40B4-BE49-F238E27FC236}">
                <a16:creationId xmlns:a16="http://schemas.microsoft.com/office/drawing/2014/main" id="{D73E82EC-0011-C44B-8C70-26F33F9793DE}"/>
              </a:ext>
            </a:extLst>
          </p:cNvPr>
          <p:cNvSpPr>
            <a:spLocks noGrp="1"/>
          </p:cNvSpPr>
          <p:nvPr>
            <p:ph sz="quarter" idx="1"/>
          </p:nvPr>
        </p:nvSpPr>
        <p:spPr>
          <a:xfrm>
            <a:off x="1526931" y="2590800"/>
            <a:ext cx="9138138" cy="2895600"/>
          </a:xfrm>
        </p:spPr>
        <p:txBody>
          <a:bodyPr>
            <a:normAutofit/>
          </a:bodyPr>
          <a:lstStyle/>
          <a:p>
            <a:pPr marL="0" indent="0" algn="ctr">
              <a:buNone/>
            </a:pPr>
            <a:r>
              <a:rPr lang="en-US" sz="3200" dirty="0"/>
              <a:t>To </a:t>
            </a:r>
            <a:r>
              <a:rPr lang="en-US" sz="3200" u="sng" dirty="0"/>
              <a:t>protect</a:t>
            </a:r>
            <a:r>
              <a:rPr lang="en-US" sz="3200" dirty="0"/>
              <a:t> and </a:t>
            </a:r>
            <a:r>
              <a:rPr lang="en-US" sz="3200" u="sng" dirty="0"/>
              <a:t>enhance</a:t>
            </a:r>
            <a:r>
              <a:rPr lang="en-US" sz="3200" dirty="0"/>
              <a:t> the VALUE of our homeowners’ property by ensuring architectural integrity, recreational greenspace and shared amenities providing benefits to all members of the Association.</a:t>
            </a:r>
          </a:p>
        </p:txBody>
      </p:sp>
    </p:spTree>
    <p:extLst>
      <p:ext uri="{BB962C8B-B14F-4D97-AF65-F5344CB8AC3E}">
        <p14:creationId xmlns:p14="http://schemas.microsoft.com/office/powerpoint/2010/main" val="407131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4294967295"/>
          </p:nvPr>
        </p:nvSpPr>
        <p:spPr>
          <a:xfrm>
            <a:off x="3352800" y="1181100"/>
            <a:ext cx="7315200" cy="685800"/>
          </a:xfrm>
        </p:spPr>
        <p:txBody>
          <a:bodyPr/>
          <a:lstStyle/>
          <a:p>
            <a:pPr marL="0" indent="0" algn="ctr">
              <a:buNone/>
            </a:pPr>
            <a:r>
              <a:rPr lang="en-US" dirty="0"/>
              <a:t>THANK YOU</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73349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CE7F-9BA5-B541-B548-B107AC25FA80}"/>
              </a:ext>
            </a:extLst>
          </p:cNvPr>
          <p:cNvSpPr>
            <a:spLocks noGrp="1"/>
          </p:cNvSpPr>
          <p:nvPr>
            <p:ph type="title"/>
          </p:nvPr>
        </p:nvSpPr>
        <p:spPr/>
        <p:txBody>
          <a:bodyPr>
            <a:normAutofit/>
          </a:bodyPr>
          <a:lstStyle/>
          <a:p>
            <a:r>
              <a:rPr lang="en-US" sz="2800" dirty="0"/>
              <a:t>HOMEOWNERS ASSOCIATION’S ROLE</a:t>
            </a:r>
          </a:p>
        </p:txBody>
      </p:sp>
      <p:sp>
        <p:nvSpPr>
          <p:cNvPr id="3" name="Content Placeholder 2">
            <a:extLst>
              <a:ext uri="{FF2B5EF4-FFF2-40B4-BE49-F238E27FC236}">
                <a16:creationId xmlns:a16="http://schemas.microsoft.com/office/drawing/2014/main" id="{0D787E93-914E-114B-BCDF-3BA9D195ECED}"/>
              </a:ext>
            </a:extLst>
          </p:cNvPr>
          <p:cNvSpPr>
            <a:spLocks noGrp="1"/>
          </p:cNvSpPr>
          <p:nvPr>
            <p:ph sz="quarter" idx="1"/>
          </p:nvPr>
        </p:nvSpPr>
        <p:spPr>
          <a:xfrm>
            <a:off x="641096" y="1752600"/>
            <a:ext cx="11222736" cy="4495800"/>
          </a:xfrm>
        </p:spPr>
        <p:txBody>
          <a:bodyPr>
            <a:normAutofit lnSpcReduction="10000"/>
          </a:bodyPr>
          <a:lstStyle/>
          <a:p>
            <a:pPr marL="0" indent="0">
              <a:buNone/>
            </a:pPr>
            <a:r>
              <a:rPr lang="en-US" sz="2800" dirty="0"/>
              <a:t>1. Maintain a relationship with our homeowners and be a source of information.</a:t>
            </a:r>
            <a:br>
              <a:rPr lang="en-US" sz="2800" dirty="0"/>
            </a:br>
            <a:endParaRPr lang="en-US" sz="2800" dirty="0"/>
          </a:p>
          <a:p>
            <a:pPr marL="0" indent="0">
              <a:buNone/>
            </a:pPr>
            <a:r>
              <a:rPr lang="en-US" sz="2800" dirty="0"/>
              <a:t>2. Maintain relationship with bordering neighbors</a:t>
            </a:r>
          </a:p>
          <a:p>
            <a:pPr lvl="1">
              <a:buClr>
                <a:schemeClr val="tx1"/>
              </a:buClr>
              <a:buFont typeface="Courier New" panose="02070309020205020404" pitchFamily="49" charset="0"/>
              <a:buChar char="o"/>
            </a:pPr>
            <a:r>
              <a:rPr lang="en-US" sz="2400" dirty="0"/>
              <a:t>Town of Hamburg</a:t>
            </a:r>
          </a:p>
          <a:p>
            <a:pPr lvl="1">
              <a:buClr>
                <a:schemeClr val="tx1"/>
              </a:buClr>
              <a:buFont typeface="Courier New" panose="02070309020205020404" pitchFamily="49" charset="0"/>
              <a:buChar char="o"/>
            </a:pPr>
            <a:r>
              <a:rPr lang="en-US" sz="2400" dirty="0"/>
              <a:t>Cloverbank Country Club</a:t>
            </a:r>
          </a:p>
          <a:p>
            <a:pPr lvl="1">
              <a:buClr>
                <a:schemeClr val="tx1"/>
              </a:buClr>
              <a:buFont typeface="Courier New" panose="02070309020205020404" pitchFamily="49" charset="0"/>
              <a:buChar char="o"/>
            </a:pPr>
            <a:r>
              <a:rPr lang="en-US" sz="2400" dirty="0"/>
              <a:t>Sawgrass Court</a:t>
            </a:r>
          </a:p>
          <a:p>
            <a:pPr lvl="1">
              <a:buClr>
                <a:schemeClr val="tx1"/>
              </a:buClr>
              <a:buFont typeface="Courier New" panose="02070309020205020404" pitchFamily="49" charset="0"/>
              <a:buChar char="o"/>
            </a:pPr>
            <a:r>
              <a:rPr lang="en-US" sz="2400" dirty="0"/>
              <a:t>DATO Development (PUD by Tracks)</a:t>
            </a:r>
            <a:br>
              <a:rPr lang="en-US" sz="2400" dirty="0"/>
            </a:br>
            <a:endParaRPr lang="en-US" sz="2400" dirty="0"/>
          </a:p>
          <a:p>
            <a:pPr marL="0" indent="0">
              <a:buNone/>
            </a:pPr>
            <a:r>
              <a:rPr lang="en-US" sz="2800" dirty="0"/>
              <a:t>3. Responsible for our neighborhood aesthetics &amp; maintenance</a:t>
            </a:r>
          </a:p>
          <a:p>
            <a:pPr lvl="1"/>
            <a:endParaRPr lang="en-US" sz="2400" dirty="0"/>
          </a:p>
          <a:p>
            <a:endParaRPr lang="en-US" sz="2800" dirty="0"/>
          </a:p>
          <a:p>
            <a:pPr lvl="2"/>
            <a:endParaRPr lang="en-US" sz="2000" i="1" dirty="0"/>
          </a:p>
          <a:p>
            <a:pPr lvl="2"/>
            <a:endParaRPr lang="en-US" sz="2000" dirty="0"/>
          </a:p>
          <a:p>
            <a:pPr lvl="1"/>
            <a:endParaRPr lang="en-US" sz="2400" dirty="0"/>
          </a:p>
          <a:p>
            <a:pPr lvl="1"/>
            <a:endParaRPr lang="en-US" sz="2400" dirty="0"/>
          </a:p>
        </p:txBody>
      </p:sp>
    </p:spTree>
    <p:extLst>
      <p:ext uri="{BB962C8B-B14F-4D97-AF65-F5344CB8AC3E}">
        <p14:creationId xmlns:p14="http://schemas.microsoft.com/office/powerpoint/2010/main" val="285329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D814D-3E3F-9C4A-9BE7-B642230B4B43}"/>
              </a:ext>
            </a:extLst>
          </p:cNvPr>
          <p:cNvSpPr>
            <a:spLocks noGrp="1"/>
          </p:cNvSpPr>
          <p:nvPr>
            <p:ph type="title"/>
          </p:nvPr>
        </p:nvSpPr>
        <p:spPr/>
        <p:txBody>
          <a:bodyPr/>
          <a:lstStyle/>
          <a:p>
            <a:r>
              <a:rPr lang="en-US" dirty="0"/>
              <a:t>BOARD MEMBERS &amp; OFFICERS </a:t>
            </a:r>
          </a:p>
        </p:txBody>
      </p:sp>
      <p:sp>
        <p:nvSpPr>
          <p:cNvPr id="5" name="Content Placeholder 4">
            <a:extLst>
              <a:ext uri="{FF2B5EF4-FFF2-40B4-BE49-F238E27FC236}">
                <a16:creationId xmlns:a16="http://schemas.microsoft.com/office/drawing/2014/main" id="{097EFFBC-051F-DC4B-9702-539CA11FCA70}"/>
              </a:ext>
            </a:extLst>
          </p:cNvPr>
          <p:cNvSpPr>
            <a:spLocks noGrp="1"/>
          </p:cNvSpPr>
          <p:nvPr>
            <p:ph sz="quarter" idx="1"/>
          </p:nvPr>
        </p:nvSpPr>
        <p:spPr>
          <a:xfrm>
            <a:off x="4938268" y="2066812"/>
            <a:ext cx="7039864" cy="3124200"/>
          </a:xfrm>
        </p:spPr>
        <p:txBody>
          <a:bodyPr>
            <a:noAutofit/>
          </a:bodyPr>
          <a:lstStyle/>
          <a:p>
            <a:pPr marL="0" indent="0">
              <a:buClr>
                <a:schemeClr val="tx1"/>
              </a:buClr>
              <a:buNone/>
            </a:pPr>
            <a:r>
              <a:rPr lang="en-US" sz="2400" b="1" u="sng" dirty="0"/>
              <a:t>OFFICERS</a:t>
            </a:r>
            <a:r>
              <a:rPr lang="en-US" sz="2400" b="1" dirty="0"/>
              <a:t>:</a:t>
            </a:r>
            <a:endParaRPr lang="en-US" sz="2400" dirty="0"/>
          </a:p>
          <a:p>
            <a:pPr lvl="1">
              <a:buClr>
                <a:schemeClr val="tx1"/>
              </a:buClr>
              <a:buFont typeface="Courier New" panose="02070309020205020404" pitchFamily="49" charset="0"/>
              <a:buChar char="o"/>
            </a:pPr>
            <a:r>
              <a:rPr lang="en-US" sz="2400" dirty="0"/>
              <a:t>President:			Don Grundtisch</a:t>
            </a:r>
          </a:p>
          <a:p>
            <a:pPr lvl="1">
              <a:buClr>
                <a:schemeClr val="tx1"/>
              </a:buClr>
              <a:buFont typeface="Courier New" panose="02070309020205020404" pitchFamily="49" charset="0"/>
              <a:buChar char="o"/>
            </a:pPr>
            <a:r>
              <a:rPr lang="en-US" sz="2400" dirty="0"/>
              <a:t>1</a:t>
            </a:r>
            <a:r>
              <a:rPr lang="en-US" sz="2400" baseline="30000" dirty="0"/>
              <a:t>st</a:t>
            </a:r>
            <a:r>
              <a:rPr lang="en-US" sz="2400" dirty="0"/>
              <a:t> Vice President:	</a:t>
            </a:r>
            <a:r>
              <a:rPr lang="en-US" sz="2400" dirty="0">
                <a:latin typeface="Garamond" panose="02020404030301010803" pitchFamily="18" charset="0"/>
              </a:rPr>
              <a:t>Kyle Kraus</a:t>
            </a:r>
            <a:endParaRPr lang="en-US" sz="2400" dirty="0"/>
          </a:p>
          <a:p>
            <a:pPr lvl="1">
              <a:buClr>
                <a:schemeClr val="tx1"/>
              </a:buClr>
              <a:buFont typeface="Courier New" panose="02070309020205020404" pitchFamily="49" charset="0"/>
              <a:buChar char="o"/>
            </a:pPr>
            <a:r>
              <a:rPr lang="en-US" sz="2400" dirty="0"/>
              <a:t>2</a:t>
            </a:r>
            <a:r>
              <a:rPr lang="en-US" sz="2400" baseline="30000" dirty="0"/>
              <a:t>nd</a:t>
            </a:r>
            <a:r>
              <a:rPr lang="en-US" sz="2400" dirty="0"/>
              <a:t> Vice President:	Open</a:t>
            </a:r>
          </a:p>
          <a:p>
            <a:pPr lvl="1">
              <a:buClr>
                <a:schemeClr val="tx1"/>
              </a:buClr>
              <a:buFont typeface="Courier New" panose="02070309020205020404" pitchFamily="49" charset="0"/>
              <a:buChar char="o"/>
            </a:pPr>
            <a:r>
              <a:rPr lang="en-US" sz="2400" dirty="0"/>
              <a:t>Treasurer:		Andrea Livsey</a:t>
            </a:r>
          </a:p>
          <a:p>
            <a:pPr lvl="1">
              <a:buClr>
                <a:schemeClr val="tx1"/>
              </a:buClr>
              <a:buFont typeface="Courier New" panose="02070309020205020404" pitchFamily="49" charset="0"/>
              <a:buChar char="o"/>
            </a:pPr>
            <a:r>
              <a:rPr lang="en-US" sz="2400" dirty="0"/>
              <a:t>Secretary:			Open</a:t>
            </a:r>
          </a:p>
          <a:p>
            <a:pPr marL="0" indent="0">
              <a:buNone/>
            </a:pPr>
            <a:endParaRPr lang="en-US" sz="2400" dirty="0"/>
          </a:p>
        </p:txBody>
      </p:sp>
      <p:sp>
        <p:nvSpPr>
          <p:cNvPr id="3" name="Text Placeholder 2">
            <a:extLst>
              <a:ext uri="{FF2B5EF4-FFF2-40B4-BE49-F238E27FC236}">
                <a16:creationId xmlns:a16="http://schemas.microsoft.com/office/drawing/2014/main" id="{2669A91A-90C4-8F4C-900F-4D0D130E3E7E}"/>
              </a:ext>
            </a:extLst>
          </p:cNvPr>
          <p:cNvSpPr>
            <a:spLocks noGrp="1"/>
          </p:cNvSpPr>
          <p:nvPr>
            <p:ph type="body" sz="quarter" idx="13"/>
          </p:nvPr>
        </p:nvSpPr>
        <p:spPr/>
        <p:txBody>
          <a:bodyPr/>
          <a:lstStyle/>
          <a:p>
            <a:r>
              <a:rPr lang="en-US" spc="100" dirty="0"/>
              <a:t>INTRODUCTIONS</a:t>
            </a:r>
          </a:p>
        </p:txBody>
      </p:sp>
      <p:sp>
        <p:nvSpPr>
          <p:cNvPr id="7" name="Content Placeholder 4">
            <a:extLst>
              <a:ext uri="{FF2B5EF4-FFF2-40B4-BE49-F238E27FC236}">
                <a16:creationId xmlns:a16="http://schemas.microsoft.com/office/drawing/2014/main" id="{F054B8AC-F3C4-7042-A3D8-907AFB5B81A8}"/>
              </a:ext>
            </a:extLst>
          </p:cNvPr>
          <p:cNvSpPr txBox="1">
            <a:spLocks/>
          </p:cNvSpPr>
          <p:nvPr/>
        </p:nvSpPr>
        <p:spPr>
          <a:xfrm>
            <a:off x="1143000" y="2074069"/>
            <a:ext cx="3048000" cy="31242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dobe Garamond Pro"/>
                <a:ea typeface="+mn-ea"/>
                <a:cs typeface="Adobe Garamond Pro"/>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dobe Garamond Pro"/>
                <a:ea typeface="+mn-ea"/>
                <a:cs typeface="Adobe Garamond Pro"/>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dobe Garamond Pro"/>
                <a:ea typeface="+mn-ea"/>
                <a:cs typeface="Adobe Garamond Pro"/>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dobe Garamond Pro"/>
                <a:ea typeface="+mn-ea"/>
                <a:cs typeface="Adobe Garamond Pro"/>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dobe Garamond Pro"/>
                <a:ea typeface="+mn-ea"/>
                <a:cs typeface="Adobe Garamond Pro"/>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None/>
            </a:pPr>
            <a:r>
              <a:rPr lang="en-US" sz="2400" b="1" u="sng" dirty="0"/>
              <a:t>BOARD MEMBERS:</a:t>
            </a:r>
            <a:endParaRPr lang="en-US" sz="2400" u="sng" dirty="0"/>
          </a:p>
          <a:p>
            <a:pPr marL="544513" lvl="1" indent="-342900" fontAlgn="auto">
              <a:spcAft>
                <a:spcPts val="0"/>
              </a:spcAft>
              <a:buClr>
                <a:schemeClr val="tx1"/>
              </a:buClr>
              <a:buFont typeface="Courier New" panose="02070309020205020404" pitchFamily="49" charset="0"/>
              <a:buChar char="o"/>
            </a:pPr>
            <a:r>
              <a:rPr lang="en-US" sz="2400" dirty="0">
                <a:latin typeface="Garamond" panose="02020404030301010803" pitchFamily="18" charset="0"/>
              </a:rPr>
              <a:t>Don Grundtisch 	</a:t>
            </a:r>
          </a:p>
          <a:p>
            <a:pPr marL="544513" lvl="1" indent="-342900">
              <a:buClr>
                <a:schemeClr val="tx1"/>
              </a:buClr>
              <a:buFont typeface="Courier New" panose="02070309020205020404" pitchFamily="49" charset="0"/>
              <a:buChar char="o"/>
            </a:pPr>
            <a:r>
              <a:rPr lang="en-US" sz="2400" dirty="0">
                <a:latin typeface="Garamond" panose="02020404030301010803" pitchFamily="18" charset="0"/>
              </a:rPr>
              <a:t>Dennis Lanning	</a:t>
            </a:r>
          </a:p>
          <a:p>
            <a:pPr marL="544513" lvl="1" indent="-342900">
              <a:buClr>
                <a:schemeClr val="tx1"/>
              </a:buClr>
              <a:buFont typeface="Courier New" panose="02070309020205020404" pitchFamily="49" charset="0"/>
              <a:buChar char="o"/>
            </a:pPr>
            <a:r>
              <a:rPr lang="en-US" sz="2400" dirty="0">
                <a:latin typeface="Garamond" panose="02020404030301010803" pitchFamily="18" charset="0"/>
              </a:rPr>
              <a:t>Patti </a:t>
            </a:r>
            <a:r>
              <a:rPr lang="en-US" sz="2400" dirty="0" err="1">
                <a:latin typeface="Garamond" panose="02020404030301010803" pitchFamily="18" charset="0"/>
              </a:rPr>
              <a:t>Michalek</a:t>
            </a:r>
            <a:r>
              <a:rPr lang="en-US" sz="2400" dirty="0">
                <a:latin typeface="Garamond" panose="02020404030301010803" pitchFamily="18" charset="0"/>
              </a:rPr>
              <a:t>	</a:t>
            </a:r>
          </a:p>
          <a:p>
            <a:pPr marL="201613" lvl="1" indent="0">
              <a:buClr>
                <a:schemeClr val="tx1"/>
              </a:buClr>
              <a:buNone/>
            </a:pPr>
            <a:endParaRPr lang="en-US" sz="2400" dirty="0">
              <a:latin typeface="Garamond" panose="02020404030301010803" pitchFamily="18" charset="0"/>
            </a:endParaRPr>
          </a:p>
        </p:txBody>
      </p:sp>
    </p:spTree>
    <p:extLst>
      <p:ext uri="{BB962C8B-B14F-4D97-AF65-F5344CB8AC3E}">
        <p14:creationId xmlns:p14="http://schemas.microsoft.com/office/powerpoint/2010/main" val="109170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3178CFB-8613-C34D-91D3-4655C41D1A95}"/>
              </a:ext>
            </a:extLst>
          </p:cNvPr>
          <p:cNvSpPr>
            <a:spLocks noGrp="1"/>
          </p:cNvSpPr>
          <p:nvPr>
            <p:ph type="subTitle" idx="1"/>
          </p:nvPr>
        </p:nvSpPr>
        <p:spPr>
          <a:xfrm>
            <a:off x="3178629" y="6052457"/>
            <a:ext cx="8940800" cy="685800"/>
          </a:xfrm>
        </p:spPr>
        <p:txBody>
          <a:bodyPr/>
          <a:lstStyle/>
          <a:p>
            <a:r>
              <a:rPr lang="en-US" spc="100" dirty="0"/>
              <a:t>COMMITTEE REPORTS</a:t>
            </a:r>
          </a:p>
        </p:txBody>
      </p:sp>
      <p:pic>
        <p:nvPicPr>
          <p:cNvPr id="7" name="Picture 6">
            <a:extLst>
              <a:ext uri="{FF2B5EF4-FFF2-40B4-BE49-F238E27FC236}">
                <a16:creationId xmlns:a16="http://schemas.microsoft.com/office/drawing/2014/main" id="{63C2DBA4-EAC3-CA49-8D2B-A9F02DA86B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1350" y="810744"/>
            <a:ext cx="3886200" cy="22419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BE178EE0-07A9-6B45-A03C-287239060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2800" y="152400"/>
            <a:ext cx="4617830" cy="21424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11AC9961-C82E-1046-8680-FDED3E0A0A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60511">
            <a:off x="3354014" y="1636991"/>
            <a:ext cx="4182435"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0EE9140B-A218-6C49-BA3C-725D7F9B2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929" y="3071623"/>
            <a:ext cx="2361635" cy="26617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5855B370-4C35-FA41-B494-27693846ED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146653">
            <a:off x="8326199" y="2532638"/>
            <a:ext cx="2743086" cy="3354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4865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6992-210C-AC4F-979A-6AF18AF11FC4}"/>
              </a:ext>
            </a:extLst>
          </p:cNvPr>
          <p:cNvSpPr>
            <a:spLocks noGrp="1"/>
          </p:cNvSpPr>
          <p:nvPr>
            <p:ph type="title"/>
          </p:nvPr>
        </p:nvSpPr>
        <p:spPr/>
        <p:txBody>
          <a:bodyPr/>
          <a:lstStyle/>
          <a:p>
            <a:r>
              <a:rPr lang="en-US" dirty="0"/>
              <a:t>SUNSHINE COMMITTEE</a:t>
            </a:r>
          </a:p>
        </p:txBody>
      </p:sp>
      <p:sp>
        <p:nvSpPr>
          <p:cNvPr id="3" name="Content Placeholder 2">
            <a:extLst>
              <a:ext uri="{FF2B5EF4-FFF2-40B4-BE49-F238E27FC236}">
                <a16:creationId xmlns:a16="http://schemas.microsoft.com/office/drawing/2014/main" id="{B6A5D033-88BE-AA4B-AEB7-5FCE39955A22}"/>
              </a:ext>
            </a:extLst>
          </p:cNvPr>
          <p:cNvSpPr>
            <a:spLocks noGrp="1"/>
          </p:cNvSpPr>
          <p:nvPr>
            <p:ph sz="quarter" idx="1"/>
          </p:nvPr>
        </p:nvSpPr>
        <p:spPr>
          <a:xfrm>
            <a:off x="816864" y="1981200"/>
            <a:ext cx="10871200" cy="4114800"/>
          </a:xfrm>
        </p:spPr>
        <p:txBody>
          <a:bodyPr>
            <a:normAutofit fontScale="92500" lnSpcReduction="10000"/>
          </a:bodyPr>
          <a:lstStyle/>
          <a:p>
            <a:pPr>
              <a:spcAft>
                <a:spcPts val="1200"/>
              </a:spcAft>
            </a:pPr>
            <a:r>
              <a:rPr lang="en-US" dirty="0"/>
              <a:t>4 New Neighbors </a:t>
            </a:r>
          </a:p>
          <a:p>
            <a:pPr>
              <a:spcAft>
                <a:spcPts val="1200"/>
              </a:spcAft>
            </a:pPr>
            <a:r>
              <a:rPr lang="en-US" dirty="0"/>
              <a:t>Donna Lucas visits new homeowners to deliver gift bags &amp; obtain contact information.  </a:t>
            </a:r>
          </a:p>
          <a:p>
            <a:pPr>
              <a:spcAft>
                <a:spcPts val="1200"/>
              </a:spcAft>
            </a:pPr>
            <a:r>
              <a:rPr lang="en-US" dirty="0"/>
              <a:t>Anyone interested in joining the committee would be greatly appreciated!</a:t>
            </a:r>
          </a:p>
          <a:p>
            <a:pPr>
              <a:spcAft>
                <a:spcPts val="1200"/>
              </a:spcAft>
            </a:pPr>
            <a:r>
              <a:rPr lang="en-US" dirty="0"/>
              <a:t>Sunny dispositions wanted!</a:t>
            </a:r>
          </a:p>
          <a:p>
            <a:pPr marL="0" indent="0">
              <a:spcAft>
                <a:spcPts val="1200"/>
              </a:spcAft>
              <a:buNone/>
            </a:pPr>
            <a:endParaRPr lang="en-US" dirty="0"/>
          </a:p>
          <a:p>
            <a:pPr marL="0" indent="0" algn="ctr">
              <a:spcAft>
                <a:spcPts val="1200"/>
              </a:spcAft>
              <a:buNone/>
            </a:pPr>
            <a:r>
              <a:rPr lang="en-US" b="1" dirty="0"/>
              <a:t>Thank you Donna!</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BA44CE23-7148-8A43-95AC-C4B1361E5174}"/>
              </a:ext>
            </a:extLst>
          </p:cNvPr>
          <p:cNvSpPr>
            <a:spLocks noGrp="1"/>
          </p:cNvSpPr>
          <p:nvPr>
            <p:ph type="body" sz="quarter" idx="13"/>
          </p:nvPr>
        </p:nvSpPr>
        <p:spPr/>
        <p:txBody>
          <a:bodyPr/>
          <a:lstStyle/>
          <a:p>
            <a:r>
              <a:rPr lang="en-US" spc="100" dirty="0"/>
              <a:t>COMMITTEE REPORTS</a:t>
            </a:r>
          </a:p>
        </p:txBody>
      </p:sp>
    </p:spTree>
    <p:extLst>
      <p:ext uri="{BB962C8B-B14F-4D97-AF65-F5344CB8AC3E}">
        <p14:creationId xmlns:p14="http://schemas.microsoft.com/office/powerpoint/2010/main" val="250229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6992-210C-AC4F-979A-6AF18AF11FC4}"/>
              </a:ext>
            </a:extLst>
          </p:cNvPr>
          <p:cNvSpPr>
            <a:spLocks noGrp="1"/>
          </p:cNvSpPr>
          <p:nvPr>
            <p:ph type="title"/>
          </p:nvPr>
        </p:nvSpPr>
        <p:spPr/>
        <p:txBody>
          <a:bodyPr/>
          <a:lstStyle/>
          <a:p>
            <a:r>
              <a:rPr lang="en-US" dirty="0"/>
              <a:t>GREEN SPACE COMMITTEE</a:t>
            </a:r>
          </a:p>
        </p:txBody>
      </p:sp>
      <p:sp>
        <p:nvSpPr>
          <p:cNvPr id="3" name="Content Placeholder 2">
            <a:extLst>
              <a:ext uri="{FF2B5EF4-FFF2-40B4-BE49-F238E27FC236}">
                <a16:creationId xmlns:a16="http://schemas.microsoft.com/office/drawing/2014/main" id="{B6A5D033-88BE-AA4B-AEB7-5FCE39955A22}"/>
              </a:ext>
            </a:extLst>
          </p:cNvPr>
          <p:cNvSpPr>
            <a:spLocks noGrp="1"/>
          </p:cNvSpPr>
          <p:nvPr>
            <p:ph sz="quarter" idx="1"/>
          </p:nvPr>
        </p:nvSpPr>
        <p:spPr>
          <a:xfrm>
            <a:off x="1045465" y="1625741"/>
            <a:ext cx="4669536" cy="4495800"/>
          </a:xfrm>
        </p:spPr>
        <p:txBody>
          <a:bodyPr>
            <a:normAutofit/>
          </a:bodyPr>
          <a:lstStyle/>
          <a:p>
            <a:pPr marL="0" indent="0">
              <a:buClr>
                <a:schemeClr val="tx1"/>
              </a:buClr>
              <a:buNone/>
            </a:pPr>
            <a:r>
              <a:rPr lang="en-US" sz="2800" b="1" dirty="0"/>
              <a:t>Pond Maintenance</a:t>
            </a:r>
            <a:br>
              <a:rPr lang="en-US" sz="2800" b="1" dirty="0"/>
            </a:br>
            <a:endParaRPr lang="en-US" dirty="0">
              <a:latin typeface="Garamond" panose="02020404030301010803" pitchFamily="18" charset="0"/>
            </a:endParaRPr>
          </a:p>
          <a:p>
            <a:pPr lvl="1">
              <a:spcAft>
                <a:spcPts val="1200"/>
              </a:spcAft>
              <a:buClr>
                <a:schemeClr val="tx1"/>
              </a:buClr>
              <a:buFont typeface="Courier New" panose="02070309020205020404" pitchFamily="49" charset="0"/>
              <a:buChar char="o"/>
            </a:pPr>
            <a:r>
              <a:rPr lang="en-US" dirty="0">
                <a:latin typeface="Garamond" panose="02020404030301010803" pitchFamily="18" charset="0"/>
              </a:rPr>
              <a:t>Cattails were removed from the eastern end of the large pond.</a:t>
            </a:r>
          </a:p>
          <a:p>
            <a:pPr lvl="1">
              <a:spcAft>
                <a:spcPts val="1200"/>
              </a:spcAft>
              <a:buClr>
                <a:schemeClr val="tx1"/>
              </a:buClr>
              <a:buFont typeface="Courier New" panose="02070309020205020404" pitchFamily="49" charset="0"/>
              <a:buChar char="o"/>
            </a:pPr>
            <a:r>
              <a:rPr lang="en-US" dirty="0">
                <a:latin typeface="Garamond" panose="02020404030301010803" pitchFamily="18" charset="0"/>
              </a:rPr>
              <a:t>The small pond &amp; the western end of the large pond will be brush hogged in 2024.</a:t>
            </a:r>
          </a:p>
          <a:p>
            <a:pPr marL="365760" lvl="1" indent="0">
              <a:spcAft>
                <a:spcPts val="1200"/>
              </a:spcAft>
              <a:buClr>
                <a:schemeClr val="tx1"/>
              </a:buClr>
              <a:buNone/>
            </a:pPr>
            <a:endParaRPr lang="en-US" dirty="0"/>
          </a:p>
        </p:txBody>
      </p:sp>
      <p:sp>
        <p:nvSpPr>
          <p:cNvPr id="4" name="Text Placeholder 3">
            <a:extLst>
              <a:ext uri="{FF2B5EF4-FFF2-40B4-BE49-F238E27FC236}">
                <a16:creationId xmlns:a16="http://schemas.microsoft.com/office/drawing/2014/main" id="{2ACFB1D4-F0DF-8248-A5C9-A9C7E5325A88}"/>
              </a:ext>
            </a:extLst>
          </p:cNvPr>
          <p:cNvSpPr>
            <a:spLocks noGrp="1"/>
          </p:cNvSpPr>
          <p:nvPr>
            <p:ph type="body" sz="quarter" idx="13"/>
          </p:nvPr>
        </p:nvSpPr>
        <p:spPr/>
        <p:txBody>
          <a:bodyPr/>
          <a:lstStyle/>
          <a:p>
            <a:r>
              <a:rPr lang="en-US" spc="100" dirty="0"/>
              <a:t>COMMITTEE REPORTS</a:t>
            </a:r>
          </a:p>
        </p:txBody>
      </p:sp>
      <p:sp>
        <p:nvSpPr>
          <p:cNvPr id="5" name="TextBox 4">
            <a:extLst>
              <a:ext uri="{FF2B5EF4-FFF2-40B4-BE49-F238E27FC236}">
                <a16:creationId xmlns:a16="http://schemas.microsoft.com/office/drawing/2014/main" id="{AE9EEF9C-7D0D-754E-834A-76A5F7101B65}"/>
              </a:ext>
            </a:extLst>
          </p:cNvPr>
          <p:cNvSpPr txBox="1"/>
          <p:nvPr/>
        </p:nvSpPr>
        <p:spPr>
          <a:xfrm>
            <a:off x="6477000" y="1625741"/>
            <a:ext cx="5239657" cy="4154984"/>
          </a:xfrm>
          <a:prstGeom prst="rect">
            <a:avLst/>
          </a:prstGeom>
          <a:noFill/>
        </p:spPr>
        <p:txBody>
          <a:bodyPr wrap="square" rtlCol="0">
            <a:spAutoFit/>
          </a:bodyPr>
          <a:lstStyle/>
          <a:p>
            <a:r>
              <a:rPr lang="en-US" sz="2800" b="1" dirty="0">
                <a:latin typeface="Garamond" panose="02020404030301010803" pitchFamily="18" charset="0"/>
              </a:rPr>
              <a:t>Landscaping &amp; Mowing</a:t>
            </a:r>
            <a:br>
              <a:rPr lang="en-US" sz="2800" b="1" dirty="0">
                <a:latin typeface="Garamond" panose="02020404030301010803" pitchFamily="18" charset="0"/>
              </a:rPr>
            </a:br>
            <a:endParaRPr lang="en-US" sz="2800" b="1" dirty="0">
              <a:latin typeface="Garamond" panose="02020404030301010803" pitchFamily="18" charset="0"/>
            </a:endParaRPr>
          </a:p>
          <a:p>
            <a:pPr marL="742950" lvl="1" indent="-285750">
              <a:buFont typeface="Courier New" panose="02070309020205020404" pitchFamily="49" charset="0"/>
              <a:buChar char="o"/>
            </a:pPr>
            <a:r>
              <a:rPr lang="en-US" sz="2600" dirty="0" err="1">
                <a:latin typeface="Garamond" panose="02020404030301010803" pitchFamily="18" charset="0"/>
              </a:rPr>
              <a:t>Enser’s</a:t>
            </a:r>
            <a:r>
              <a:rPr lang="en-US" sz="2600" dirty="0">
                <a:latin typeface="Garamond" panose="02020404030301010803" pitchFamily="18" charset="0"/>
              </a:rPr>
              <a:t> Lawn &amp; Landscaping provides the landscaping &amp; mowing service for our association.   </a:t>
            </a:r>
            <a:br>
              <a:rPr lang="en-US" sz="2600" dirty="0">
                <a:latin typeface="Garamond" panose="02020404030301010803" pitchFamily="18" charset="0"/>
              </a:rPr>
            </a:br>
            <a:endParaRPr lang="en-US" sz="2600" dirty="0">
              <a:latin typeface="Garamond" panose="02020404030301010803" pitchFamily="18" charset="0"/>
            </a:endParaRPr>
          </a:p>
          <a:p>
            <a:pPr marL="742950" lvl="1" indent="-285750">
              <a:buFont typeface="Courier New" panose="02070309020205020404" pitchFamily="49" charset="0"/>
              <a:buChar char="o"/>
            </a:pPr>
            <a:r>
              <a:rPr lang="en-US" sz="2600" dirty="0">
                <a:latin typeface="Garamond" panose="02020404030301010803" pitchFamily="18" charset="0"/>
              </a:rPr>
              <a:t>Price quote from </a:t>
            </a:r>
            <a:r>
              <a:rPr lang="en-US" sz="2600" dirty="0" err="1">
                <a:latin typeface="Garamond" panose="02020404030301010803" pitchFamily="18" charset="0"/>
              </a:rPr>
              <a:t>Enser’s</a:t>
            </a:r>
            <a:r>
              <a:rPr lang="en-US" sz="2600" dirty="0">
                <a:latin typeface="Garamond" panose="02020404030301010803" pitchFamily="18" charset="0"/>
              </a:rPr>
              <a:t> for 2024 increased by 4% from  2023.</a:t>
            </a:r>
          </a:p>
        </p:txBody>
      </p:sp>
    </p:spTree>
    <p:extLst>
      <p:ext uri="{BB962C8B-B14F-4D97-AF65-F5344CB8AC3E}">
        <p14:creationId xmlns:p14="http://schemas.microsoft.com/office/powerpoint/2010/main" val="233368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p:txBody>
          <a:bodyPr>
            <a:noAutofit/>
          </a:bodyPr>
          <a:lstStyle/>
          <a:p>
            <a:r>
              <a:rPr lang="en-US" sz="2800" spc="100" dirty="0">
                <a:solidFill>
                  <a:schemeClr val="bg1"/>
                </a:solidFill>
              </a:rPr>
              <a:t>GREENSPACE - The Ponds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070" y="1776045"/>
            <a:ext cx="5589059" cy="32005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Oval 6">
            <a:extLst>
              <a:ext uri="{FF2B5EF4-FFF2-40B4-BE49-F238E27FC236}">
                <a16:creationId xmlns:a16="http://schemas.microsoft.com/office/drawing/2014/main" id="{AE0D1923-2863-68CE-89C2-7B9B2D6948BC}"/>
              </a:ext>
            </a:extLst>
          </p:cNvPr>
          <p:cNvSpPr/>
          <p:nvPr/>
        </p:nvSpPr>
        <p:spPr>
          <a:xfrm>
            <a:off x="5105400" y="3376308"/>
            <a:ext cx="685800" cy="586092"/>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00E1149-6FC6-D221-46C4-37D3295BEE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a:fillRect/>
          </a:stretch>
        </p:blipFill>
        <p:spPr>
          <a:xfrm>
            <a:off x="7239000" y="1143000"/>
            <a:ext cx="4305300" cy="3975100"/>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2" name="Straight Connector 11">
            <a:extLst>
              <a:ext uri="{FF2B5EF4-FFF2-40B4-BE49-F238E27FC236}">
                <a16:creationId xmlns:a16="http://schemas.microsoft.com/office/drawing/2014/main" id="{7B2C750C-DAB0-8712-54C0-56E1F96AE424}"/>
              </a:ext>
            </a:extLst>
          </p:cNvPr>
          <p:cNvCxnSpPr>
            <a:stCxn id="7" idx="0"/>
            <a:endCxn id="10" idx="1"/>
          </p:cNvCxnSpPr>
          <p:nvPr/>
        </p:nvCxnSpPr>
        <p:spPr>
          <a:xfrm flipV="1">
            <a:off x="5448300" y="1725140"/>
            <a:ext cx="2421197" cy="1651168"/>
          </a:xfrm>
          <a:prstGeom prst="line">
            <a:avLst/>
          </a:prstGeom>
          <a:ln w="38100">
            <a:solidFill>
              <a:srgbClr val="FFFF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F957A1E-DCD2-F909-507B-BFF2DA4428A2}"/>
              </a:ext>
            </a:extLst>
          </p:cNvPr>
          <p:cNvCxnSpPr>
            <a:cxnSpLocks/>
            <a:stCxn id="7" idx="4"/>
            <a:endCxn id="10" idx="3"/>
          </p:cNvCxnSpPr>
          <p:nvPr/>
        </p:nvCxnSpPr>
        <p:spPr>
          <a:xfrm>
            <a:off x="5448300" y="3962400"/>
            <a:ext cx="2421197" cy="573560"/>
          </a:xfrm>
          <a:prstGeom prst="line">
            <a:avLst/>
          </a:prstGeom>
          <a:ln w="38100">
            <a:solidFill>
              <a:srgbClr val="FFFF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Freeform 16">
            <a:extLst>
              <a:ext uri="{FF2B5EF4-FFF2-40B4-BE49-F238E27FC236}">
                <a16:creationId xmlns:a16="http://schemas.microsoft.com/office/drawing/2014/main" id="{F786CA14-4188-CB64-EE66-17B6FA1DBE60}"/>
              </a:ext>
            </a:extLst>
          </p:cNvPr>
          <p:cNvSpPr/>
          <p:nvPr/>
        </p:nvSpPr>
        <p:spPr>
          <a:xfrm>
            <a:off x="8639908" y="2262232"/>
            <a:ext cx="2098430" cy="1547768"/>
          </a:xfrm>
          <a:custGeom>
            <a:avLst/>
            <a:gdLst>
              <a:gd name="connsiteX0" fmla="*/ 468923 w 2098430"/>
              <a:gd name="connsiteY0" fmla="*/ 1090568 h 1547768"/>
              <a:gd name="connsiteX1" fmla="*/ 492369 w 2098430"/>
              <a:gd name="connsiteY1" fmla="*/ 1207799 h 1547768"/>
              <a:gd name="connsiteX2" fmla="*/ 515815 w 2098430"/>
              <a:gd name="connsiteY2" fmla="*/ 1289860 h 1547768"/>
              <a:gd name="connsiteX3" fmla="*/ 550984 w 2098430"/>
              <a:gd name="connsiteY3" fmla="*/ 1336753 h 1547768"/>
              <a:gd name="connsiteX4" fmla="*/ 597877 w 2098430"/>
              <a:gd name="connsiteY4" fmla="*/ 1407091 h 1547768"/>
              <a:gd name="connsiteX5" fmla="*/ 621323 w 2098430"/>
              <a:gd name="connsiteY5" fmla="*/ 1477430 h 1547768"/>
              <a:gd name="connsiteX6" fmla="*/ 633046 w 2098430"/>
              <a:gd name="connsiteY6" fmla="*/ 1512599 h 1547768"/>
              <a:gd name="connsiteX7" fmla="*/ 668215 w 2098430"/>
              <a:gd name="connsiteY7" fmla="*/ 1524322 h 1547768"/>
              <a:gd name="connsiteX8" fmla="*/ 762000 w 2098430"/>
              <a:gd name="connsiteY8" fmla="*/ 1547768 h 1547768"/>
              <a:gd name="connsiteX9" fmla="*/ 832338 w 2098430"/>
              <a:gd name="connsiteY9" fmla="*/ 1536045 h 1547768"/>
              <a:gd name="connsiteX10" fmla="*/ 890954 w 2098430"/>
              <a:gd name="connsiteY10" fmla="*/ 1524322 h 1547768"/>
              <a:gd name="connsiteX11" fmla="*/ 973015 w 2098430"/>
              <a:gd name="connsiteY11" fmla="*/ 1512599 h 1547768"/>
              <a:gd name="connsiteX12" fmla="*/ 1055077 w 2098430"/>
              <a:gd name="connsiteY12" fmla="*/ 1489153 h 1547768"/>
              <a:gd name="connsiteX13" fmla="*/ 1101969 w 2098430"/>
              <a:gd name="connsiteY13" fmla="*/ 1477430 h 1547768"/>
              <a:gd name="connsiteX14" fmla="*/ 1137138 w 2098430"/>
              <a:gd name="connsiteY14" fmla="*/ 1453983 h 1547768"/>
              <a:gd name="connsiteX15" fmla="*/ 1172307 w 2098430"/>
              <a:gd name="connsiteY15" fmla="*/ 1442260 h 1547768"/>
              <a:gd name="connsiteX16" fmla="*/ 1195754 w 2098430"/>
              <a:gd name="connsiteY16" fmla="*/ 1418814 h 1547768"/>
              <a:gd name="connsiteX17" fmla="*/ 1230923 w 2098430"/>
              <a:gd name="connsiteY17" fmla="*/ 1395368 h 1547768"/>
              <a:gd name="connsiteX18" fmla="*/ 1336430 w 2098430"/>
              <a:gd name="connsiteY18" fmla="*/ 1301583 h 1547768"/>
              <a:gd name="connsiteX19" fmla="*/ 1371600 w 2098430"/>
              <a:gd name="connsiteY19" fmla="*/ 1289860 h 1547768"/>
              <a:gd name="connsiteX20" fmla="*/ 1406769 w 2098430"/>
              <a:gd name="connsiteY20" fmla="*/ 1266414 h 1547768"/>
              <a:gd name="connsiteX21" fmla="*/ 1441938 w 2098430"/>
              <a:gd name="connsiteY21" fmla="*/ 1254691 h 1547768"/>
              <a:gd name="connsiteX22" fmla="*/ 1512277 w 2098430"/>
              <a:gd name="connsiteY22" fmla="*/ 1219522 h 1547768"/>
              <a:gd name="connsiteX23" fmla="*/ 1594338 w 2098430"/>
              <a:gd name="connsiteY23" fmla="*/ 1172630 h 1547768"/>
              <a:gd name="connsiteX24" fmla="*/ 1629507 w 2098430"/>
              <a:gd name="connsiteY24" fmla="*/ 1137460 h 1547768"/>
              <a:gd name="connsiteX25" fmla="*/ 1676400 w 2098430"/>
              <a:gd name="connsiteY25" fmla="*/ 1114014 h 1547768"/>
              <a:gd name="connsiteX26" fmla="*/ 1735015 w 2098430"/>
              <a:gd name="connsiteY26" fmla="*/ 1078845 h 1547768"/>
              <a:gd name="connsiteX27" fmla="*/ 1770184 w 2098430"/>
              <a:gd name="connsiteY27" fmla="*/ 1043676 h 1547768"/>
              <a:gd name="connsiteX28" fmla="*/ 1840523 w 2098430"/>
              <a:gd name="connsiteY28" fmla="*/ 996783 h 1547768"/>
              <a:gd name="connsiteX29" fmla="*/ 1875692 w 2098430"/>
              <a:gd name="connsiteY29" fmla="*/ 973337 h 1547768"/>
              <a:gd name="connsiteX30" fmla="*/ 1957754 w 2098430"/>
              <a:gd name="connsiteY30" fmla="*/ 902999 h 1547768"/>
              <a:gd name="connsiteX31" fmla="*/ 1981200 w 2098430"/>
              <a:gd name="connsiteY31" fmla="*/ 867830 h 1547768"/>
              <a:gd name="connsiteX32" fmla="*/ 1992923 w 2098430"/>
              <a:gd name="connsiteY32" fmla="*/ 832660 h 1547768"/>
              <a:gd name="connsiteX33" fmla="*/ 2039815 w 2098430"/>
              <a:gd name="connsiteY33" fmla="*/ 762322 h 1547768"/>
              <a:gd name="connsiteX34" fmla="*/ 2051538 w 2098430"/>
              <a:gd name="connsiteY34" fmla="*/ 727153 h 1547768"/>
              <a:gd name="connsiteX35" fmla="*/ 2098430 w 2098430"/>
              <a:gd name="connsiteY35" fmla="*/ 633368 h 1547768"/>
              <a:gd name="connsiteX36" fmla="*/ 2086707 w 2098430"/>
              <a:gd name="connsiteY36" fmla="*/ 504414 h 1547768"/>
              <a:gd name="connsiteX37" fmla="*/ 2028092 w 2098430"/>
              <a:gd name="connsiteY37" fmla="*/ 398906 h 1547768"/>
              <a:gd name="connsiteX38" fmla="*/ 1992923 w 2098430"/>
              <a:gd name="connsiteY38" fmla="*/ 340291 h 1547768"/>
              <a:gd name="connsiteX39" fmla="*/ 1981200 w 2098430"/>
              <a:gd name="connsiteY39" fmla="*/ 293399 h 1547768"/>
              <a:gd name="connsiteX40" fmla="*/ 1957754 w 2098430"/>
              <a:gd name="connsiteY40" fmla="*/ 258230 h 1547768"/>
              <a:gd name="connsiteX41" fmla="*/ 1735015 w 2098430"/>
              <a:gd name="connsiteY41" fmla="*/ 129276 h 1547768"/>
              <a:gd name="connsiteX42" fmla="*/ 1688123 w 2098430"/>
              <a:gd name="connsiteY42" fmla="*/ 105830 h 1547768"/>
              <a:gd name="connsiteX43" fmla="*/ 1652954 w 2098430"/>
              <a:gd name="connsiteY43" fmla="*/ 82383 h 1547768"/>
              <a:gd name="connsiteX44" fmla="*/ 1559169 w 2098430"/>
              <a:gd name="connsiteY44" fmla="*/ 58937 h 1547768"/>
              <a:gd name="connsiteX45" fmla="*/ 1230923 w 2098430"/>
              <a:gd name="connsiteY45" fmla="*/ 70660 h 1547768"/>
              <a:gd name="connsiteX46" fmla="*/ 1055077 w 2098430"/>
              <a:gd name="connsiteY46" fmla="*/ 82383 h 1547768"/>
              <a:gd name="connsiteX47" fmla="*/ 773723 w 2098430"/>
              <a:gd name="connsiteY47" fmla="*/ 70660 h 1547768"/>
              <a:gd name="connsiteX48" fmla="*/ 668215 w 2098430"/>
              <a:gd name="connsiteY48" fmla="*/ 58937 h 1547768"/>
              <a:gd name="connsiteX49" fmla="*/ 23446 w 2098430"/>
              <a:gd name="connsiteY49" fmla="*/ 105830 h 1547768"/>
              <a:gd name="connsiteX50" fmla="*/ 11723 w 2098430"/>
              <a:gd name="connsiteY50" fmla="*/ 164445 h 1547768"/>
              <a:gd name="connsiteX51" fmla="*/ 0 w 2098430"/>
              <a:gd name="connsiteY51" fmla="*/ 199614 h 1547768"/>
              <a:gd name="connsiteX52" fmla="*/ 11723 w 2098430"/>
              <a:gd name="connsiteY52" fmla="*/ 410630 h 1547768"/>
              <a:gd name="connsiteX53" fmla="*/ 35169 w 2098430"/>
              <a:gd name="connsiteY53" fmla="*/ 445799 h 1547768"/>
              <a:gd name="connsiteX54" fmla="*/ 70338 w 2098430"/>
              <a:gd name="connsiteY54" fmla="*/ 492691 h 1547768"/>
              <a:gd name="connsiteX55" fmla="*/ 164123 w 2098430"/>
              <a:gd name="connsiteY55" fmla="*/ 598199 h 1547768"/>
              <a:gd name="connsiteX56" fmla="*/ 246184 w 2098430"/>
              <a:gd name="connsiteY56" fmla="*/ 656814 h 1547768"/>
              <a:gd name="connsiteX57" fmla="*/ 316523 w 2098430"/>
              <a:gd name="connsiteY57" fmla="*/ 738876 h 1547768"/>
              <a:gd name="connsiteX58" fmla="*/ 351692 w 2098430"/>
              <a:gd name="connsiteY58" fmla="*/ 797491 h 1547768"/>
              <a:gd name="connsiteX59" fmla="*/ 375138 w 2098430"/>
              <a:gd name="connsiteY59" fmla="*/ 832660 h 1547768"/>
              <a:gd name="connsiteX60" fmla="*/ 398584 w 2098430"/>
              <a:gd name="connsiteY60" fmla="*/ 914722 h 1547768"/>
              <a:gd name="connsiteX61" fmla="*/ 422030 w 2098430"/>
              <a:gd name="connsiteY61" fmla="*/ 996783 h 1547768"/>
              <a:gd name="connsiteX62" fmla="*/ 398584 w 2098430"/>
              <a:gd name="connsiteY62" fmla="*/ 1149183 h 1547768"/>
              <a:gd name="connsiteX63" fmla="*/ 375138 w 2098430"/>
              <a:gd name="connsiteY63" fmla="*/ 1172630 h 1547768"/>
              <a:gd name="connsiteX64" fmla="*/ 433754 w 2098430"/>
              <a:gd name="connsiteY64" fmla="*/ 1336753 h 1547768"/>
              <a:gd name="connsiteX65" fmla="*/ 445477 w 2098430"/>
              <a:gd name="connsiteY65" fmla="*/ 1336753 h 154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098430" h="1547768">
                <a:moveTo>
                  <a:pt x="468923" y="1090568"/>
                </a:moveTo>
                <a:cubicBezTo>
                  <a:pt x="488929" y="1230615"/>
                  <a:pt x="468985" y="1125956"/>
                  <a:pt x="492369" y="1207799"/>
                </a:cubicBezTo>
                <a:cubicBezTo>
                  <a:pt x="495632" y="1219220"/>
                  <a:pt x="507784" y="1275806"/>
                  <a:pt x="515815" y="1289860"/>
                </a:cubicBezTo>
                <a:cubicBezTo>
                  <a:pt x="525509" y="1306824"/>
                  <a:pt x="540629" y="1320184"/>
                  <a:pt x="550984" y="1336753"/>
                </a:cubicBezTo>
                <a:cubicBezTo>
                  <a:pt x="598296" y="1412453"/>
                  <a:pt x="550104" y="1359320"/>
                  <a:pt x="597877" y="1407091"/>
                </a:cubicBezTo>
                <a:lnTo>
                  <a:pt x="621323" y="1477430"/>
                </a:lnTo>
                <a:cubicBezTo>
                  <a:pt x="625231" y="1489153"/>
                  <a:pt x="621323" y="1508691"/>
                  <a:pt x="633046" y="1512599"/>
                </a:cubicBezTo>
                <a:cubicBezTo>
                  <a:pt x="644769" y="1516507"/>
                  <a:pt x="656293" y="1521071"/>
                  <a:pt x="668215" y="1524322"/>
                </a:cubicBezTo>
                <a:cubicBezTo>
                  <a:pt x="699303" y="1532801"/>
                  <a:pt x="762000" y="1547768"/>
                  <a:pt x="762000" y="1547768"/>
                </a:cubicBezTo>
                <a:lnTo>
                  <a:pt x="832338" y="1536045"/>
                </a:lnTo>
                <a:cubicBezTo>
                  <a:pt x="851942" y="1532481"/>
                  <a:pt x="871300" y="1527598"/>
                  <a:pt x="890954" y="1524322"/>
                </a:cubicBezTo>
                <a:cubicBezTo>
                  <a:pt x="918209" y="1519779"/>
                  <a:pt x="945829" y="1517542"/>
                  <a:pt x="973015" y="1512599"/>
                </a:cubicBezTo>
                <a:cubicBezTo>
                  <a:pt x="1023402" y="1503438"/>
                  <a:pt x="1011136" y="1501707"/>
                  <a:pt x="1055077" y="1489153"/>
                </a:cubicBezTo>
                <a:cubicBezTo>
                  <a:pt x="1070569" y="1484727"/>
                  <a:pt x="1086338" y="1481338"/>
                  <a:pt x="1101969" y="1477430"/>
                </a:cubicBezTo>
                <a:cubicBezTo>
                  <a:pt x="1113692" y="1469614"/>
                  <a:pt x="1124536" y="1460284"/>
                  <a:pt x="1137138" y="1453983"/>
                </a:cubicBezTo>
                <a:cubicBezTo>
                  <a:pt x="1148190" y="1448457"/>
                  <a:pt x="1161711" y="1448618"/>
                  <a:pt x="1172307" y="1442260"/>
                </a:cubicBezTo>
                <a:cubicBezTo>
                  <a:pt x="1181785" y="1436573"/>
                  <a:pt x="1187123" y="1425719"/>
                  <a:pt x="1195754" y="1418814"/>
                </a:cubicBezTo>
                <a:cubicBezTo>
                  <a:pt x="1206756" y="1410013"/>
                  <a:pt x="1220393" y="1404728"/>
                  <a:pt x="1230923" y="1395368"/>
                </a:cubicBezTo>
                <a:cubicBezTo>
                  <a:pt x="1270862" y="1359867"/>
                  <a:pt x="1290823" y="1324387"/>
                  <a:pt x="1336430" y="1301583"/>
                </a:cubicBezTo>
                <a:cubicBezTo>
                  <a:pt x="1347483" y="1296057"/>
                  <a:pt x="1359877" y="1293768"/>
                  <a:pt x="1371600" y="1289860"/>
                </a:cubicBezTo>
                <a:cubicBezTo>
                  <a:pt x="1383323" y="1282045"/>
                  <a:pt x="1394167" y="1272715"/>
                  <a:pt x="1406769" y="1266414"/>
                </a:cubicBezTo>
                <a:cubicBezTo>
                  <a:pt x="1417822" y="1260888"/>
                  <a:pt x="1430646" y="1259710"/>
                  <a:pt x="1441938" y="1254691"/>
                </a:cubicBezTo>
                <a:cubicBezTo>
                  <a:pt x="1465892" y="1244045"/>
                  <a:pt x="1489799" y="1233009"/>
                  <a:pt x="1512277" y="1219522"/>
                </a:cubicBezTo>
                <a:cubicBezTo>
                  <a:pt x="1600994" y="1166292"/>
                  <a:pt x="1520433" y="1197265"/>
                  <a:pt x="1594338" y="1172630"/>
                </a:cubicBezTo>
                <a:cubicBezTo>
                  <a:pt x="1606061" y="1160907"/>
                  <a:pt x="1616016" y="1147096"/>
                  <a:pt x="1629507" y="1137460"/>
                </a:cubicBezTo>
                <a:cubicBezTo>
                  <a:pt x="1643728" y="1127302"/>
                  <a:pt x="1661123" y="1122501"/>
                  <a:pt x="1676400" y="1114014"/>
                </a:cubicBezTo>
                <a:cubicBezTo>
                  <a:pt x="1696318" y="1102949"/>
                  <a:pt x="1716787" y="1092516"/>
                  <a:pt x="1735015" y="1078845"/>
                </a:cubicBezTo>
                <a:cubicBezTo>
                  <a:pt x="1748278" y="1068898"/>
                  <a:pt x="1757097" y="1053854"/>
                  <a:pt x="1770184" y="1043676"/>
                </a:cubicBezTo>
                <a:cubicBezTo>
                  <a:pt x="1792427" y="1026376"/>
                  <a:pt x="1817077" y="1012414"/>
                  <a:pt x="1840523" y="996783"/>
                </a:cubicBezTo>
                <a:cubicBezTo>
                  <a:pt x="1852246" y="988968"/>
                  <a:pt x="1865729" y="983300"/>
                  <a:pt x="1875692" y="973337"/>
                </a:cubicBezTo>
                <a:cubicBezTo>
                  <a:pt x="1924677" y="924352"/>
                  <a:pt x="1897598" y="948115"/>
                  <a:pt x="1957754" y="902999"/>
                </a:cubicBezTo>
                <a:cubicBezTo>
                  <a:pt x="1965569" y="891276"/>
                  <a:pt x="1974899" y="880432"/>
                  <a:pt x="1981200" y="867830"/>
                </a:cubicBezTo>
                <a:cubicBezTo>
                  <a:pt x="1986726" y="856777"/>
                  <a:pt x="1986922" y="843462"/>
                  <a:pt x="1992923" y="832660"/>
                </a:cubicBezTo>
                <a:cubicBezTo>
                  <a:pt x="2006608" y="808027"/>
                  <a:pt x="2030904" y="789055"/>
                  <a:pt x="2039815" y="762322"/>
                </a:cubicBezTo>
                <a:cubicBezTo>
                  <a:pt x="2043723" y="750599"/>
                  <a:pt x="2046012" y="738206"/>
                  <a:pt x="2051538" y="727153"/>
                </a:cubicBezTo>
                <a:cubicBezTo>
                  <a:pt x="2106907" y="616414"/>
                  <a:pt x="2071995" y="712674"/>
                  <a:pt x="2098430" y="633368"/>
                </a:cubicBezTo>
                <a:cubicBezTo>
                  <a:pt x="2094522" y="590383"/>
                  <a:pt x="2094661" y="546837"/>
                  <a:pt x="2086707" y="504414"/>
                </a:cubicBezTo>
                <a:cubicBezTo>
                  <a:pt x="2076460" y="449763"/>
                  <a:pt x="2056894" y="442110"/>
                  <a:pt x="2028092" y="398906"/>
                </a:cubicBezTo>
                <a:cubicBezTo>
                  <a:pt x="2015453" y="379947"/>
                  <a:pt x="2004646" y="359829"/>
                  <a:pt x="1992923" y="340291"/>
                </a:cubicBezTo>
                <a:cubicBezTo>
                  <a:pt x="1989015" y="324660"/>
                  <a:pt x="1987547" y="308208"/>
                  <a:pt x="1981200" y="293399"/>
                </a:cubicBezTo>
                <a:cubicBezTo>
                  <a:pt x="1975650" y="280449"/>
                  <a:pt x="1967717" y="268193"/>
                  <a:pt x="1957754" y="258230"/>
                </a:cubicBezTo>
                <a:cubicBezTo>
                  <a:pt x="1893926" y="194402"/>
                  <a:pt x="1817506" y="170521"/>
                  <a:pt x="1735015" y="129276"/>
                </a:cubicBezTo>
                <a:cubicBezTo>
                  <a:pt x="1719384" y="121461"/>
                  <a:pt x="1702663" y="115524"/>
                  <a:pt x="1688123" y="105830"/>
                </a:cubicBezTo>
                <a:cubicBezTo>
                  <a:pt x="1676400" y="98014"/>
                  <a:pt x="1665556" y="88684"/>
                  <a:pt x="1652954" y="82383"/>
                </a:cubicBezTo>
                <a:cubicBezTo>
                  <a:pt x="1628924" y="70368"/>
                  <a:pt x="1581460" y="63395"/>
                  <a:pt x="1559169" y="58937"/>
                </a:cubicBezTo>
                <a:lnTo>
                  <a:pt x="1230923" y="70660"/>
                </a:lnTo>
                <a:cubicBezTo>
                  <a:pt x="1172241" y="73389"/>
                  <a:pt x="1113822" y="82383"/>
                  <a:pt x="1055077" y="82383"/>
                </a:cubicBezTo>
                <a:cubicBezTo>
                  <a:pt x="961211" y="82383"/>
                  <a:pt x="867508" y="74568"/>
                  <a:pt x="773723" y="70660"/>
                </a:cubicBezTo>
                <a:cubicBezTo>
                  <a:pt x="738554" y="66752"/>
                  <a:pt x="703601" y="58937"/>
                  <a:pt x="668215" y="58937"/>
                </a:cubicBezTo>
                <a:cubicBezTo>
                  <a:pt x="40797" y="58937"/>
                  <a:pt x="161249" y="-100881"/>
                  <a:pt x="23446" y="105830"/>
                </a:cubicBezTo>
                <a:cubicBezTo>
                  <a:pt x="19538" y="125368"/>
                  <a:pt x="16556" y="145115"/>
                  <a:pt x="11723" y="164445"/>
                </a:cubicBezTo>
                <a:cubicBezTo>
                  <a:pt x="8726" y="176433"/>
                  <a:pt x="0" y="187257"/>
                  <a:pt x="0" y="199614"/>
                </a:cubicBezTo>
                <a:cubicBezTo>
                  <a:pt x="0" y="270061"/>
                  <a:pt x="1760" y="340891"/>
                  <a:pt x="11723" y="410630"/>
                </a:cubicBezTo>
                <a:cubicBezTo>
                  <a:pt x="13716" y="424578"/>
                  <a:pt x="26980" y="434334"/>
                  <a:pt x="35169" y="445799"/>
                </a:cubicBezTo>
                <a:cubicBezTo>
                  <a:pt x="46525" y="461698"/>
                  <a:pt x="58982" y="476792"/>
                  <a:pt x="70338" y="492691"/>
                </a:cubicBezTo>
                <a:cubicBezTo>
                  <a:pt x="102372" y="537539"/>
                  <a:pt x="106895" y="560047"/>
                  <a:pt x="164123" y="598199"/>
                </a:cubicBezTo>
                <a:cubicBezTo>
                  <a:pt x="191957" y="616755"/>
                  <a:pt x="220736" y="635002"/>
                  <a:pt x="246184" y="656814"/>
                </a:cubicBezTo>
                <a:cubicBezTo>
                  <a:pt x="274362" y="680966"/>
                  <a:pt x="295929" y="707985"/>
                  <a:pt x="316523" y="738876"/>
                </a:cubicBezTo>
                <a:cubicBezTo>
                  <a:pt x="329162" y="757835"/>
                  <a:pt x="339616" y="778169"/>
                  <a:pt x="351692" y="797491"/>
                </a:cubicBezTo>
                <a:cubicBezTo>
                  <a:pt x="359159" y="809439"/>
                  <a:pt x="367323" y="820937"/>
                  <a:pt x="375138" y="832660"/>
                </a:cubicBezTo>
                <a:cubicBezTo>
                  <a:pt x="403248" y="916992"/>
                  <a:pt x="369141" y="811672"/>
                  <a:pt x="398584" y="914722"/>
                </a:cubicBezTo>
                <a:cubicBezTo>
                  <a:pt x="432220" y="1032448"/>
                  <a:pt x="385382" y="850191"/>
                  <a:pt x="422030" y="996783"/>
                </a:cubicBezTo>
                <a:cubicBezTo>
                  <a:pt x="421353" y="1003553"/>
                  <a:pt x="418863" y="1115384"/>
                  <a:pt x="398584" y="1149183"/>
                </a:cubicBezTo>
                <a:cubicBezTo>
                  <a:pt x="392897" y="1158661"/>
                  <a:pt x="382953" y="1164814"/>
                  <a:pt x="375138" y="1172630"/>
                </a:cubicBezTo>
                <a:cubicBezTo>
                  <a:pt x="376863" y="1186428"/>
                  <a:pt x="381454" y="1336753"/>
                  <a:pt x="433754" y="1336753"/>
                </a:cubicBezTo>
                <a:lnTo>
                  <a:pt x="445477" y="1336753"/>
                </a:lnTo>
              </a:path>
            </a:pathLst>
          </a:custGeom>
          <a:noFill/>
          <a:ln w="28575">
            <a:solidFill>
              <a:srgbClr val="FFFF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7372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33275</TotalTime>
  <Words>1461</Words>
  <Application>Microsoft Office PowerPoint</Application>
  <PresentationFormat>Widescreen</PresentationFormat>
  <Paragraphs>209</Paragraphs>
  <Slides>30</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Adobe Garamond Pro</vt:lpstr>
      <vt:lpstr>Adobe Garamond Pro Bold</vt:lpstr>
      <vt:lpstr>Arial</vt:lpstr>
      <vt:lpstr>Courier New</vt:lpstr>
      <vt:lpstr>Garamond</vt:lpstr>
      <vt:lpstr>Tw Cen MT</vt:lpstr>
      <vt:lpstr>Wingdings</vt:lpstr>
      <vt:lpstr>Wingdings 2</vt:lpstr>
      <vt:lpstr>Median</vt:lpstr>
      <vt:lpstr>Worksheet</vt:lpstr>
      <vt:lpstr>ANNUAL MEETING    December 13, 2023</vt:lpstr>
      <vt:lpstr>PowerPoint Presentation</vt:lpstr>
      <vt:lpstr>HOMEOWNERS ASSOCIATION’S MISSION</vt:lpstr>
      <vt:lpstr>HOMEOWNERS ASSOCIATION’S ROLE</vt:lpstr>
      <vt:lpstr>BOARD MEMBERS &amp; OFFICERS </vt:lpstr>
      <vt:lpstr>PowerPoint Presentation</vt:lpstr>
      <vt:lpstr>SUNSHINE COMMITTEE</vt:lpstr>
      <vt:lpstr>GREEN SPACE COMMITTEE</vt:lpstr>
      <vt:lpstr>PowerPoint Presentation</vt:lpstr>
      <vt:lpstr>ARCHITECTURAL APPROVALS</vt:lpstr>
      <vt:lpstr>EVENTS COMMITTEE</vt:lpstr>
      <vt:lpstr>Playground</vt:lpstr>
      <vt:lpstr>Sports &amp; Events Court</vt:lpstr>
      <vt:lpstr>Sports &amp; Events Court</vt:lpstr>
      <vt:lpstr>Sports &amp; Events Court</vt:lpstr>
      <vt:lpstr>Street Lighting</vt:lpstr>
      <vt:lpstr>Amsdell Road School Safety Project</vt:lpstr>
      <vt:lpstr>Culvert Flooding </vt:lpstr>
      <vt:lpstr>General Neighborhood Reminders</vt:lpstr>
      <vt:lpstr>Good Neighbor Reminders</vt:lpstr>
      <vt:lpstr>Paperwork Turnaround</vt:lpstr>
      <vt:lpstr>Volunteering</vt:lpstr>
      <vt:lpstr>PowerPoint Presentation</vt:lpstr>
      <vt:lpstr>Budget </vt:lpstr>
      <vt:lpstr>PowerPoint Presentation</vt:lpstr>
      <vt:lpstr>PUD Property by Tracks</vt:lpstr>
      <vt:lpstr>Briercliff Townhomes</vt:lpstr>
      <vt:lpstr>0 Briercliff Townhomes</vt:lpstr>
      <vt:lpstr>VOTING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Briercliff Homeowner’s Association</dc:title>
  <dc:creator>Susan</dc:creator>
  <cp:lastModifiedBy>Don Grundtisch</cp:lastModifiedBy>
  <cp:revision>243</cp:revision>
  <cp:lastPrinted>2011-12-13T17:35:35Z</cp:lastPrinted>
  <dcterms:created xsi:type="dcterms:W3CDTF">2009-11-05T02:13:21Z</dcterms:created>
  <dcterms:modified xsi:type="dcterms:W3CDTF">2023-12-13T23:32:05Z</dcterms:modified>
</cp:coreProperties>
</file>